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2" r:id="rId3"/>
  </p:sldMasterIdLst>
  <p:notesMasterIdLst>
    <p:notesMasterId r:id="rId20"/>
  </p:notesMasterIdLst>
  <p:sldIdLst>
    <p:sldId id="257" r:id="rId4"/>
    <p:sldId id="258" r:id="rId5"/>
    <p:sldId id="256" r:id="rId6"/>
    <p:sldId id="261" r:id="rId7"/>
    <p:sldId id="282" r:id="rId8"/>
    <p:sldId id="264" r:id="rId9"/>
    <p:sldId id="266" r:id="rId10"/>
    <p:sldId id="267" r:id="rId11"/>
    <p:sldId id="280" r:id="rId12"/>
    <p:sldId id="281" r:id="rId13"/>
    <p:sldId id="278" r:id="rId14"/>
    <p:sldId id="268" r:id="rId15"/>
    <p:sldId id="269" r:id="rId16"/>
    <p:sldId id="277" r:id="rId17"/>
    <p:sldId id="284" r:id="rId18"/>
    <p:sldId id="279" r:id="rId19"/>
  </p:sldIdLst>
  <p:sldSz cx="9144000" cy="6858000" type="screen4x3"/>
  <p:notesSz cx="6858000" cy="9144000"/>
  <p:defaultTextStyle>
    <a:defPPr>
      <a:defRPr lang="de-D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B00"/>
    <a:srgbClr val="262CD2"/>
    <a:srgbClr val="2B47E1"/>
    <a:srgbClr val="2641D1"/>
    <a:srgbClr val="E1870F"/>
    <a:srgbClr val="6FCC1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755" autoAdjust="0"/>
    <p:restoredTop sz="93258" autoAdjust="0"/>
  </p:normalViewPr>
  <p:slideViewPr>
    <p:cSldViewPr>
      <p:cViewPr varScale="1">
        <p:scale>
          <a:sx n="106" d="100"/>
          <a:sy n="106" d="100"/>
        </p:scale>
        <p:origin x="2584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presProps" Target="pres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25AC1A-0248-4B49-AB4F-98C30CD035EC}" type="datetimeFigureOut">
              <a:rPr lang="de-DE" smtClean="0"/>
              <a:pPr/>
              <a:t>18.03.19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CH"/>
              <a:t>Mastertextformat bearbeiten</a:t>
            </a:r>
          </a:p>
          <a:p>
            <a:pPr lvl="1"/>
            <a:r>
              <a:rPr lang="de-CH"/>
              <a:t>Zweite Ebene</a:t>
            </a:r>
          </a:p>
          <a:p>
            <a:pPr lvl="2"/>
            <a:r>
              <a:rPr lang="de-CH"/>
              <a:t>Dritte Ebene</a:t>
            </a:r>
          </a:p>
          <a:p>
            <a:pPr lvl="3"/>
            <a:r>
              <a:rPr lang="de-CH"/>
              <a:t>Vierte Ebene</a:t>
            </a:r>
          </a:p>
          <a:p>
            <a:pPr lvl="4"/>
            <a:r>
              <a:rPr lang="de-CH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BDC862-AFED-FE43-932F-E41E59BF1375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946665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BDC862-AFED-FE43-932F-E41E59BF1375}" type="slidenum">
              <a:rPr lang="de-DE" smtClean="0"/>
              <a:pPr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2287126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BDC862-AFED-FE43-932F-E41E59BF1375}" type="slidenum">
              <a:rPr lang="de-DE" smtClean="0"/>
              <a:pPr/>
              <a:t>15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6500569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BDC862-AFED-FE43-932F-E41E59BF1375}" type="slidenum">
              <a:rPr lang="de-DE" smtClean="0"/>
              <a:pPr/>
              <a:t>16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608428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BDC862-AFED-FE43-932F-E41E59BF1375}" type="slidenum">
              <a:rPr lang="de-DE" smtClean="0"/>
              <a:pPr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229728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BDC862-AFED-FE43-932F-E41E59BF1375}" type="slidenum">
              <a:rPr lang="de-DE" smtClean="0"/>
              <a:pPr/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608428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BDC862-AFED-FE43-932F-E41E59BF1375}" type="slidenum">
              <a:rPr lang="de-DE" smtClean="0"/>
              <a:pPr/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17031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BDC862-AFED-FE43-932F-E41E59BF1375}" type="slidenum">
              <a:rPr lang="de-DE" smtClean="0"/>
              <a:pPr/>
              <a:t>10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579625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BDC862-AFED-FE43-932F-E41E59BF1375}" type="slidenum">
              <a:rPr lang="de-DE" smtClean="0"/>
              <a:pPr/>
              <a:t>11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6084280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BDC862-AFED-FE43-932F-E41E59BF1375}" type="slidenum">
              <a:rPr lang="de-DE" smtClean="0"/>
              <a:pPr/>
              <a:t>12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6084280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BDC862-AFED-FE43-932F-E41E59BF1375}" type="slidenum">
              <a:rPr lang="de-DE" smtClean="0"/>
              <a:pPr/>
              <a:t>13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6084280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BDC862-AFED-FE43-932F-E41E59BF1375}" type="slidenum">
              <a:rPr lang="de-DE" smtClean="0"/>
              <a:pPr/>
              <a:t>14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608428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7692" y="1979203"/>
            <a:ext cx="7626756" cy="2025861"/>
          </a:xfrm>
        </p:spPr>
        <p:txBody>
          <a:bodyPr>
            <a:normAutofit/>
          </a:bodyPr>
          <a:lstStyle>
            <a:lvl1pPr>
              <a:defRPr sz="4800" b="0" i="0"/>
            </a:lvl1pPr>
          </a:lstStyle>
          <a:p>
            <a:r>
              <a:rPr dirty="0"/>
              <a:t>Click to edit Master title style</a:t>
            </a:r>
          </a:p>
        </p:txBody>
      </p:sp>
      <p:sp>
        <p:nvSpPr>
          <p:cNvPr id="3" name="Subtitle 1"/>
          <p:cNvSpPr>
            <a:spLocks noGrp="1"/>
          </p:cNvSpPr>
          <p:nvPr>
            <p:ph type="subTitle" idx="1"/>
          </p:nvPr>
        </p:nvSpPr>
        <p:spPr>
          <a:xfrm>
            <a:off x="1000022" y="4224559"/>
            <a:ext cx="7604426" cy="1724721"/>
          </a:xfrm>
        </p:spPr>
        <p:txBody>
          <a:bodyPr/>
          <a:lstStyle>
            <a:lvl1pPr marL="0" indent="0" algn="l">
              <a:buNone/>
              <a:defRPr b="0" i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09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59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72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dirty="0"/>
              <a:t>Click to edit Master subtitle style</a:t>
            </a:r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B6730-0000-0000-0000-000000000000}" type="datetimeFigureOut">
              <a:rPr lang="de-DE"/>
              <a:pPr/>
              <a:t>18.03.19</a:t>
            </a:fld>
            <a:endParaRPr/>
          </a:p>
        </p:txBody>
      </p:sp>
      <p:sp>
        <p:nvSpPr>
          <p:cNvPr id="5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E53EA-0000-0000-0000-000000000000}" type="slidenum">
              <a:rPr/>
              <a:pPr/>
              <a:t>‹Nr.›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0188753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CH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CH"/>
              <a:t>Mastertextformat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E692F-027C-D54F-B475-1973B9938F15}" type="datetimeFigureOut">
              <a:rPr lang="de-DE" smtClean="0"/>
              <a:pPr/>
              <a:t>18.03.19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51960-18A8-6343-88AC-E533B7CE1391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731581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CH"/>
              <a:t>Mastertextformat bearbeiten</a:t>
            </a:r>
          </a:p>
          <a:p>
            <a:pPr lvl="1"/>
            <a:r>
              <a:rPr lang="de-CH"/>
              <a:t>Zweite Ebene</a:t>
            </a:r>
          </a:p>
          <a:p>
            <a:pPr lvl="2"/>
            <a:r>
              <a:rPr lang="de-CH"/>
              <a:t>Dritte Ebene</a:t>
            </a:r>
          </a:p>
          <a:p>
            <a:pPr lvl="3"/>
            <a:r>
              <a:rPr lang="de-CH"/>
              <a:t>Vierte Ebene</a:t>
            </a:r>
          </a:p>
          <a:p>
            <a:pPr lvl="4"/>
            <a:r>
              <a:rPr lang="de-CH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CH"/>
              <a:t>Mastertextformat bearbeiten</a:t>
            </a:r>
          </a:p>
          <a:p>
            <a:pPr lvl="1"/>
            <a:r>
              <a:rPr lang="de-CH"/>
              <a:t>Zweite Ebene</a:t>
            </a:r>
          </a:p>
          <a:p>
            <a:pPr lvl="2"/>
            <a:r>
              <a:rPr lang="de-CH"/>
              <a:t>Dritte Ebene</a:t>
            </a:r>
          </a:p>
          <a:p>
            <a:pPr lvl="3"/>
            <a:r>
              <a:rPr lang="de-CH"/>
              <a:t>Vierte Ebene</a:t>
            </a:r>
          </a:p>
          <a:p>
            <a:pPr lvl="4"/>
            <a:r>
              <a:rPr lang="de-CH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E692F-027C-D54F-B475-1973B9938F15}" type="datetimeFigureOut">
              <a:rPr lang="de-DE" smtClean="0"/>
              <a:pPr/>
              <a:t>18.03.19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51960-18A8-6343-88AC-E533B7CE1391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47206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CH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CH"/>
              <a:t>Mastertextformat bearbeiten</a:t>
            </a:r>
          </a:p>
          <a:p>
            <a:pPr lvl="1"/>
            <a:r>
              <a:rPr lang="de-CH"/>
              <a:t>Zweite Ebene</a:t>
            </a:r>
          </a:p>
          <a:p>
            <a:pPr lvl="2"/>
            <a:r>
              <a:rPr lang="de-CH"/>
              <a:t>Dritte Ebene</a:t>
            </a:r>
          </a:p>
          <a:p>
            <a:pPr lvl="3"/>
            <a:r>
              <a:rPr lang="de-CH"/>
              <a:t>Vierte Ebene</a:t>
            </a:r>
          </a:p>
          <a:p>
            <a:pPr lvl="4"/>
            <a:r>
              <a:rPr lang="de-CH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CH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CH"/>
              <a:t>Mastertextformat bearbeiten</a:t>
            </a:r>
          </a:p>
          <a:p>
            <a:pPr lvl="1"/>
            <a:r>
              <a:rPr lang="de-CH"/>
              <a:t>Zweite Ebene</a:t>
            </a:r>
          </a:p>
          <a:p>
            <a:pPr lvl="2"/>
            <a:r>
              <a:rPr lang="de-CH"/>
              <a:t>Dritte Ebene</a:t>
            </a:r>
          </a:p>
          <a:p>
            <a:pPr lvl="3"/>
            <a:r>
              <a:rPr lang="de-CH"/>
              <a:t>Vierte Ebene</a:t>
            </a:r>
          </a:p>
          <a:p>
            <a:pPr lvl="4"/>
            <a:r>
              <a:rPr lang="de-CH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E692F-027C-D54F-B475-1973B9938F15}" type="datetimeFigureOut">
              <a:rPr lang="de-DE" smtClean="0"/>
              <a:pPr/>
              <a:t>18.03.19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51960-18A8-6343-88AC-E533B7CE1391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498998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/>
              <a:t>Mastertitelformat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E692F-027C-D54F-B475-1973B9938F15}" type="datetimeFigureOut">
              <a:rPr lang="de-DE" smtClean="0"/>
              <a:pPr/>
              <a:t>18.03.19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51960-18A8-6343-88AC-E533B7CE1391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607637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E692F-027C-D54F-B475-1973B9938F15}" type="datetimeFigureOut">
              <a:rPr lang="de-DE" smtClean="0"/>
              <a:pPr/>
              <a:t>18.03.19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51960-18A8-6343-88AC-E533B7CE1391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812356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CH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CH"/>
              <a:t>Mastertextformat bearbeiten</a:t>
            </a:r>
          </a:p>
          <a:p>
            <a:pPr lvl="1"/>
            <a:r>
              <a:rPr lang="de-CH"/>
              <a:t>Zweite Ebene</a:t>
            </a:r>
          </a:p>
          <a:p>
            <a:pPr lvl="2"/>
            <a:r>
              <a:rPr lang="de-CH"/>
              <a:t>Dritte Ebene</a:t>
            </a:r>
          </a:p>
          <a:p>
            <a:pPr lvl="3"/>
            <a:r>
              <a:rPr lang="de-CH"/>
              <a:t>Vierte Ebene</a:t>
            </a:r>
          </a:p>
          <a:p>
            <a:pPr lvl="4"/>
            <a:r>
              <a:rPr lang="de-CH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CH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E692F-027C-D54F-B475-1973B9938F15}" type="datetimeFigureOut">
              <a:rPr lang="de-DE" smtClean="0"/>
              <a:pPr/>
              <a:t>18.03.19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51960-18A8-6343-88AC-E533B7CE1391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0924274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CH"/>
              <a:t>Mastertitelformat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CH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E692F-027C-D54F-B475-1973B9938F15}" type="datetimeFigureOut">
              <a:rPr lang="de-DE" smtClean="0"/>
              <a:pPr/>
              <a:t>18.03.19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51960-18A8-6343-88AC-E533B7CE1391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0187928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CH"/>
              <a:t>Mastertextformat bearbeiten</a:t>
            </a:r>
          </a:p>
          <a:p>
            <a:pPr lvl="1"/>
            <a:r>
              <a:rPr lang="de-CH"/>
              <a:t>Zweite Ebene</a:t>
            </a:r>
          </a:p>
          <a:p>
            <a:pPr lvl="2"/>
            <a:r>
              <a:rPr lang="de-CH"/>
              <a:t>Dritte Ebene</a:t>
            </a:r>
          </a:p>
          <a:p>
            <a:pPr lvl="3"/>
            <a:r>
              <a:rPr lang="de-CH"/>
              <a:t>Vierte Ebene</a:t>
            </a:r>
          </a:p>
          <a:p>
            <a:pPr lvl="4"/>
            <a:r>
              <a:rPr lang="de-CH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E692F-027C-D54F-B475-1973B9938F15}" type="datetimeFigureOut">
              <a:rPr lang="de-DE" smtClean="0"/>
              <a:pPr/>
              <a:t>18.03.19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51960-18A8-6343-88AC-E533B7CE1391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7167230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CH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CH"/>
              <a:t>Mastertextformat bearbeiten</a:t>
            </a:r>
          </a:p>
          <a:p>
            <a:pPr lvl="1"/>
            <a:r>
              <a:rPr lang="de-CH"/>
              <a:t>Zweite Ebene</a:t>
            </a:r>
          </a:p>
          <a:p>
            <a:pPr lvl="2"/>
            <a:r>
              <a:rPr lang="de-CH"/>
              <a:t>Dritte Ebene</a:t>
            </a:r>
          </a:p>
          <a:p>
            <a:pPr lvl="3"/>
            <a:r>
              <a:rPr lang="de-CH"/>
              <a:t>Vierte Ebene</a:t>
            </a:r>
          </a:p>
          <a:p>
            <a:pPr lvl="4"/>
            <a:r>
              <a:rPr lang="de-CH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E692F-027C-D54F-B475-1973B9938F15}" type="datetimeFigureOut">
              <a:rPr lang="de-DE" smtClean="0"/>
              <a:pPr/>
              <a:t>18.03.19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51960-18A8-6343-88AC-E533B7CE1391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006975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1"/>
          <p:cNvSpPr>
            <a:spLocks noGrp="1"/>
          </p:cNvSpPr>
          <p:nvPr>
            <p:ph type="body" idx="1"/>
          </p:nvPr>
        </p:nvSpPr>
        <p:spPr>
          <a:xfrm>
            <a:off x="457200" y="1397660"/>
            <a:ext cx="4039819" cy="777011"/>
          </a:xfrm>
        </p:spPr>
        <p:txBody>
          <a:bodyPr anchor="b"/>
          <a:lstStyle>
            <a:lvl1pPr>
              <a:buNone/>
              <a:defRPr sz="2736" b="0" i="0"/>
            </a:lvl1pPr>
            <a:lvl2pPr marL="352">
              <a:buNone/>
              <a:defRPr sz="2160" b="1"/>
            </a:lvl2pPr>
            <a:lvl3pPr marL="176">
              <a:buNone/>
              <a:defRPr sz="1944" b="1"/>
            </a:lvl3pPr>
            <a:lvl4pPr marL="117">
              <a:buNone/>
              <a:defRPr sz="1800" b="1"/>
            </a:lvl4pPr>
            <a:lvl5pPr marL="88">
              <a:buNone/>
              <a:defRPr sz="1800" b="1"/>
            </a:lvl5pPr>
            <a:lvl6pPr marL="70">
              <a:buNone/>
              <a:defRPr sz="1800" b="1"/>
            </a:lvl6pPr>
            <a:lvl7pPr marL="58">
              <a:buNone/>
              <a:defRPr sz="1800" b="1"/>
            </a:lvl7pPr>
            <a:lvl8pPr marL="50">
              <a:buNone/>
              <a:defRPr sz="1800" b="1"/>
            </a:lvl8pPr>
            <a:lvl9pPr marL="44">
              <a:buNone/>
              <a:defRPr sz="1800" b="1"/>
            </a:lvl9pPr>
          </a:lstStyle>
          <a:p>
            <a:pPr lvl="0"/>
            <a:r>
              <a:rPr dirty="0"/>
              <a:t>Click to edit Master text style</a:t>
            </a:r>
          </a:p>
        </p:txBody>
      </p:sp>
      <p:sp>
        <p:nvSpPr>
          <p:cNvPr id="4" name="Text Placeholder 1"/>
          <p:cNvSpPr>
            <a:spLocks noGrp="1"/>
          </p:cNvSpPr>
          <p:nvPr>
            <p:ph type="body" idx="2"/>
          </p:nvPr>
        </p:nvSpPr>
        <p:spPr>
          <a:xfrm>
            <a:off x="4644237" y="1397660"/>
            <a:ext cx="4042563" cy="777011"/>
          </a:xfrm>
        </p:spPr>
        <p:txBody>
          <a:bodyPr anchor="b"/>
          <a:lstStyle>
            <a:lvl1pPr>
              <a:buNone/>
              <a:defRPr sz="2736" b="0" i="0"/>
            </a:lvl1pPr>
            <a:lvl2pPr marL="352">
              <a:buNone/>
              <a:defRPr sz="2160" b="1"/>
            </a:lvl2pPr>
            <a:lvl3pPr marL="176">
              <a:buNone/>
              <a:defRPr sz="1944" b="1"/>
            </a:lvl3pPr>
            <a:lvl4pPr marL="117">
              <a:buNone/>
              <a:defRPr sz="1800" b="1"/>
            </a:lvl4pPr>
            <a:lvl5pPr marL="88">
              <a:buNone/>
              <a:defRPr sz="1800" b="1"/>
            </a:lvl5pPr>
            <a:lvl6pPr marL="70">
              <a:buNone/>
              <a:defRPr sz="1800" b="1"/>
            </a:lvl6pPr>
            <a:lvl7pPr marL="58">
              <a:buNone/>
              <a:defRPr sz="1800" b="1"/>
            </a:lvl7pPr>
            <a:lvl8pPr marL="50">
              <a:buNone/>
              <a:defRPr sz="1800" b="1"/>
            </a:lvl8pPr>
            <a:lvl9pPr marL="44">
              <a:buNone/>
              <a:defRPr sz="1800" b="1"/>
            </a:lvl9pPr>
          </a:lstStyle>
          <a:p>
            <a:pPr lvl="0"/>
            <a:r>
              <a:rPr dirty="0"/>
              <a:t>Click to edit Master text style</a:t>
            </a:r>
          </a:p>
        </p:txBody>
      </p:sp>
      <p:sp>
        <p:nvSpPr>
          <p:cNvPr id="5" name="Content Placeholder 1"/>
          <p:cNvSpPr>
            <a:spLocks noGrp="1"/>
          </p:cNvSpPr>
          <p:nvPr>
            <p:ph idx="3"/>
          </p:nvPr>
        </p:nvSpPr>
        <p:spPr>
          <a:xfrm>
            <a:off x="457200" y="2174671"/>
            <a:ext cx="4039819" cy="3950894"/>
          </a:xfrm>
        </p:spPr>
        <p:txBody>
          <a:bodyPr/>
          <a:lstStyle>
            <a:lvl1pPr>
              <a:defRPr sz="2736" b="0" i="0"/>
            </a:lvl1pPr>
            <a:lvl2pPr>
              <a:defRPr sz="2160" b="0" i="0"/>
            </a:lvl2pPr>
            <a:lvl3pPr>
              <a:defRPr sz="1944" b="0" i="0"/>
            </a:lvl3pPr>
            <a:lvl4pPr>
              <a:defRPr sz="1800" b="0" i="0"/>
            </a:lvl4pPr>
            <a:lvl5pPr>
              <a:defRPr sz="1800" b="0" i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dirty="0"/>
              <a:t>Click to edit Master text style</a:t>
            </a:r>
          </a:p>
          <a:p>
            <a:pPr lvl="1"/>
            <a:r>
              <a:rPr dirty="0"/>
              <a:t>Second Level</a:t>
            </a:r>
          </a:p>
          <a:p>
            <a:pPr lvl="2"/>
            <a:r>
              <a:rPr dirty="0"/>
              <a:t>Third Level</a:t>
            </a:r>
          </a:p>
          <a:p>
            <a:pPr lvl="3"/>
            <a:r>
              <a:rPr dirty="0"/>
              <a:t>Fourth Level</a:t>
            </a:r>
          </a:p>
          <a:p>
            <a:pPr lvl="4"/>
            <a:r>
              <a:rPr dirty="0"/>
              <a:t>Fifth Level</a:t>
            </a:r>
          </a:p>
        </p:txBody>
      </p:sp>
      <p:sp>
        <p:nvSpPr>
          <p:cNvPr id="6" name="Content Placeholder 1"/>
          <p:cNvSpPr>
            <a:spLocks noGrp="1"/>
          </p:cNvSpPr>
          <p:nvPr>
            <p:ph idx="4"/>
          </p:nvPr>
        </p:nvSpPr>
        <p:spPr>
          <a:xfrm>
            <a:off x="4644237" y="2174671"/>
            <a:ext cx="4042563" cy="3950894"/>
          </a:xfrm>
        </p:spPr>
        <p:txBody>
          <a:bodyPr/>
          <a:lstStyle>
            <a:lvl1pPr>
              <a:defRPr sz="2736" b="0" i="0"/>
            </a:lvl1pPr>
            <a:lvl2pPr>
              <a:defRPr sz="2160" b="0" i="0"/>
            </a:lvl2pPr>
            <a:lvl3pPr>
              <a:defRPr sz="1944" b="0" i="0"/>
            </a:lvl3pPr>
            <a:lvl4pPr>
              <a:defRPr sz="1800" b="0" i="0"/>
            </a:lvl4pPr>
            <a:lvl5pPr>
              <a:defRPr sz="1800" b="0" i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dirty="0"/>
              <a:t>Click to edit Master text style</a:t>
            </a:r>
          </a:p>
          <a:p>
            <a:pPr lvl="1"/>
            <a:r>
              <a:rPr dirty="0"/>
              <a:t>Second Level</a:t>
            </a:r>
          </a:p>
          <a:p>
            <a:pPr lvl="2"/>
            <a:r>
              <a:rPr dirty="0"/>
              <a:t>Third Level</a:t>
            </a:r>
          </a:p>
          <a:p>
            <a:pPr lvl="3"/>
            <a:r>
              <a:rPr dirty="0"/>
              <a:t>Fourth Level</a:t>
            </a:r>
          </a:p>
          <a:p>
            <a:pPr lvl="4"/>
            <a:r>
              <a:rPr dirty="0"/>
              <a:t>Fifth Level</a:t>
            </a:r>
          </a:p>
        </p:txBody>
      </p:sp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C2E33-0000-0000-0000-000000000000}" type="datetimeFigureOut">
              <a:rPr lang="de-DE"/>
              <a:pPr/>
              <a:t>18.03.19</a:t>
            </a:fld>
            <a:endParaRPr/>
          </a:p>
        </p:txBody>
      </p:sp>
      <p:sp>
        <p:nvSpPr>
          <p:cNvPr id="8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9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48763-0000-0000-0000-000000000000}" type="slidenum">
              <a:rPr/>
              <a:pPr/>
              <a:t>‹Nr.›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415447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/>
          <a:lstStyle>
            <a:lvl1pPr>
              <a:defRPr b="0" i="0"/>
            </a:lvl1pPr>
          </a:lstStyle>
          <a:p>
            <a:r>
              <a:rPr dirty="0"/>
              <a:t>Click to edit Master title style</a:t>
            </a:r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498D3-0000-0000-0000-000000000000}" type="datetimeFigureOut">
              <a:rPr lang="de-DE"/>
              <a:pPr/>
              <a:t>18.03.19</a:t>
            </a:fld>
            <a:endParaRPr/>
          </a:p>
        </p:txBody>
      </p:sp>
      <p:sp>
        <p:nvSpPr>
          <p:cNvPr id="4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53599-0000-0000-0000-000000000000}" type="slidenum">
              <a:rPr/>
              <a:pPr/>
              <a:t>‹Nr.›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969682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80C05-0000-0000-0000-000000000000}" type="datetimeFigureOut">
              <a:rPr lang="de-DE"/>
              <a:pPr/>
              <a:t>18.03.19</a:t>
            </a:fld>
            <a:endParaRPr/>
          </a:p>
        </p:txBody>
      </p:sp>
      <p:sp>
        <p:nvSpPr>
          <p:cNvPr id="3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18028-0000-0000-0000-000000000000}" type="slidenum">
              <a:rPr/>
              <a:pPr/>
              <a:t>‹Nr.›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0489080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1256" y="548680"/>
            <a:ext cx="7859216" cy="792088"/>
          </a:xfrm>
        </p:spPr>
        <p:txBody>
          <a:bodyPr/>
          <a:lstStyle>
            <a:lvl1pPr>
              <a:defRPr b="0" i="0"/>
            </a:lvl1pPr>
          </a:lstStyle>
          <a:p>
            <a:r>
              <a:rPr dirty="0"/>
              <a:t>Click to edit Master title style</a:t>
            </a:r>
          </a:p>
        </p:txBody>
      </p:sp>
      <p:sp>
        <p:nvSpPr>
          <p:cNvPr id="3" name="Content Placeholder 1"/>
          <p:cNvSpPr>
            <a:spLocks noGrp="1"/>
          </p:cNvSpPr>
          <p:nvPr>
            <p:ph idx="1"/>
          </p:nvPr>
        </p:nvSpPr>
        <p:spPr>
          <a:xfrm>
            <a:off x="961256" y="1700808"/>
            <a:ext cx="7931224" cy="4392488"/>
          </a:xfrm>
        </p:spPr>
        <p:txBody>
          <a:bodyPr/>
          <a:lstStyle>
            <a:lvl1pPr>
              <a:defRPr b="0" i="0"/>
            </a:lvl1pPr>
            <a:lvl2pPr>
              <a:defRPr b="0" i="0"/>
            </a:lvl2pPr>
            <a:lvl3pPr>
              <a:defRPr b="0" i="0"/>
            </a:lvl3pPr>
            <a:lvl4pPr>
              <a:defRPr b="0" i="0"/>
            </a:lvl4pPr>
            <a:lvl5pPr>
              <a:defRPr b="0" i="0"/>
            </a:lvl5pPr>
          </a:lstStyle>
          <a:p>
            <a:pPr lvl="0"/>
            <a:r>
              <a:rPr dirty="0"/>
              <a:t>Click to edit Master text style</a:t>
            </a:r>
          </a:p>
          <a:p>
            <a:pPr lvl="1"/>
            <a:r>
              <a:rPr dirty="0"/>
              <a:t>Second Level</a:t>
            </a:r>
          </a:p>
          <a:p>
            <a:pPr lvl="2"/>
            <a:r>
              <a:rPr dirty="0"/>
              <a:t>Third Level</a:t>
            </a:r>
          </a:p>
          <a:p>
            <a:pPr lvl="3"/>
            <a:r>
              <a:rPr dirty="0"/>
              <a:t>Fourth Level</a:t>
            </a:r>
          </a:p>
          <a:p>
            <a:pPr lvl="4"/>
            <a:r>
              <a:rPr dirty="0"/>
              <a:t>Fifth Level</a:t>
            </a:r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76E0B-0000-0000-0000-000000000000}" type="datetimeFigureOut">
              <a:rPr lang="de-DE"/>
              <a:pPr/>
              <a:t>18.03.19</a:t>
            </a:fld>
            <a:endParaRPr/>
          </a:p>
        </p:txBody>
      </p:sp>
      <p:sp>
        <p:nvSpPr>
          <p:cNvPr id="5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EB8D9-0000-0000-0000-000000000000}" type="slidenum">
              <a:rPr/>
              <a:pPr/>
              <a:t>‹Nr.›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8947784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 i="0"/>
            </a:lvl1pPr>
          </a:lstStyle>
          <a:p>
            <a:r>
              <a:rPr dirty="0"/>
              <a:t>Click to edit Master title style</a:t>
            </a:r>
          </a:p>
        </p:txBody>
      </p:sp>
      <p:sp>
        <p:nvSpPr>
          <p:cNvPr id="3" name="Content Placeholder 1"/>
          <p:cNvSpPr>
            <a:spLocks noGrp="1"/>
          </p:cNvSpPr>
          <p:nvPr>
            <p:ph idx="1"/>
          </p:nvPr>
        </p:nvSpPr>
        <p:spPr>
          <a:xfrm>
            <a:off x="457200" y="1577340"/>
            <a:ext cx="4032504" cy="4526280"/>
          </a:xfrm>
        </p:spPr>
        <p:txBody>
          <a:bodyPr/>
          <a:lstStyle>
            <a:lvl1pPr>
              <a:defRPr b="0" i="0"/>
            </a:lvl1pPr>
            <a:lvl2pPr>
              <a:defRPr b="0" i="0"/>
            </a:lvl2pPr>
            <a:lvl3pPr>
              <a:defRPr b="0" i="0"/>
            </a:lvl3pPr>
            <a:lvl4pPr>
              <a:defRPr b="0" i="0"/>
            </a:lvl4pPr>
            <a:lvl5pPr>
              <a:defRPr b="0" i="0"/>
            </a:lvl5pPr>
          </a:lstStyle>
          <a:p>
            <a:pPr lvl="0"/>
            <a:r>
              <a:rPr dirty="0"/>
              <a:t>Click to edit Master text style</a:t>
            </a:r>
          </a:p>
          <a:p>
            <a:pPr lvl="1"/>
            <a:r>
              <a:rPr dirty="0"/>
              <a:t>Second Level</a:t>
            </a:r>
          </a:p>
          <a:p>
            <a:pPr lvl="2"/>
            <a:r>
              <a:rPr dirty="0"/>
              <a:t>Third Level</a:t>
            </a:r>
          </a:p>
          <a:p>
            <a:pPr lvl="3"/>
            <a:r>
              <a:rPr dirty="0"/>
              <a:t>Fourth Level</a:t>
            </a:r>
          </a:p>
          <a:p>
            <a:pPr lvl="4"/>
            <a:r>
              <a:rPr dirty="0"/>
              <a:t>Fifth Level</a:t>
            </a:r>
          </a:p>
        </p:txBody>
      </p:sp>
      <p:sp>
        <p:nvSpPr>
          <p:cNvPr id="4" name="Content Placeholder 1"/>
          <p:cNvSpPr>
            <a:spLocks noGrp="1"/>
          </p:cNvSpPr>
          <p:nvPr>
            <p:ph idx="2"/>
          </p:nvPr>
        </p:nvSpPr>
        <p:spPr>
          <a:xfrm>
            <a:off x="4572000" y="1577340"/>
            <a:ext cx="4114800" cy="4526280"/>
          </a:xfrm>
        </p:spPr>
        <p:txBody>
          <a:bodyPr/>
          <a:lstStyle>
            <a:lvl1pPr>
              <a:defRPr b="0" i="0"/>
            </a:lvl1pPr>
            <a:lvl2pPr>
              <a:defRPr b="0" i="0"/>
            </a:lvl2pPr>
            <a:lvl3pPr>
              <a:defRPr b="0" i="0"/>
            </a:lvl3pPr>
            <a:lvl4pPr>
              <a:defRPr b="0" i="0"/>
            </a:lvl4pPr>
            <a:lvl5pPr>
              <a:defRPr b="0" i="0"/>
            </a:lvl5pPr>
          </a:lstStyle>
          <a:p>
            <a:pPr lvl="0"/>
            <a:r>
              <a:rPr dirty="0"/>
              <a:t>Click to edit Master text style</a:t>
            </a:r>
          </a:p>
          <a:p>
            <a:pPr lvl="1"/>
            <a:r>
              <a:rPr dirty="0"/>
              <a:t>Second Level</a:t>
            </a:r>
          </a:p>
          <a:p>
            <a:pPr lvl="2"/>
            <a:r>
              <a:rPr dirty="0"/>
              <a:t>Third Level</a:t>
            </a:r>
          </a:p>
          <a:p>
            <a:pPr lvl="3"/>
            <a:r>
              <a:rPr dirty="0"/>
              <a:t>Fourth Level</a:t>
            </a:r>
          </a:p>
          <a:p>
            <a:pPr lvl="4"/>
            <a:r>
              <a:rPr dirty="0"/>
              <a:t>Fifth Level</a:t>
            </a:r>
          </a:p>
        </p:txBody>
      </p:sp>
      <p:sp>
        <p:nvSpPr>
          <p:cNvPr id="5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B0D76-0000-0000-0000-000000000000}" type="datetimeFigureOut">
              <a:rPr lang="de-DE"/>
              <a:pPr/>
              <a:t>18.03.19</a:t>
            </a:fld>
            <a:endParaRPr/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46AA3-0000-0000-0000-000000000000}" type="slidenum">
              <a:rPr/>
              <a:pPr/>
              <a:t>‹Nr.›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534442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331CB-8ECE-1A4E-9948-FB1EEB75E8E6}" type="datetimeFigureOut">
              <a:rPr lang="de-DE" smtClean="0"/>
              <a:pPr/>
              <a:t>18.03.19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ED3FF-01AC-AE44-AF6B-F03CCB2F6421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72092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CH"/>
              <a:t>Mastertitelformat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CH"/>
              <a:t>Master-Untertitelformat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E692F-027C-D54F-B475-1973B9938F15}" type="datetimeFigureOut">
              <a:rPr lang="de-DE" smtClean="0"/>
              <a:pPr/>
              <a:t>18.03.19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51960-18A8-6343-88AC-E533B7CE1391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654294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CH"/>
              <a:t>Mastertextformat bearbeiten</a:t>
            </a:r>
          </a:p>
          <a:p>
            <a:pPr lvl="1"/>
            <a:r>
              <a:rPr lang="de-CH"/>
              <a:t>Zweite Ebene</a:t>
            </a:r>
          </a:p>
          <a:p>
            <a:pPr lvl="2"/>
            <a:r>
              <a:rPr lang="de-CH"/>
              <a:t>Dritte Ebene</a:t>
            </a:r>
          </a:p>
          <a:p>
            <a:pPr lvl="3"/>
            <a:r>
              <a:rPr lang="de-CH"/>
              <a:t>Vierte Ebene</a:t>
            </a:r>
          </a:p>
          <a:p>
            <a:pPr lvl="4"/>
            <a:r>
              <a:rPr lang="de-CH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E692F-027C-D54F-B475-1973B9938F15}" type="datetimeFigureOut">
              <a:rPr lang="de-DE" smtClean="0"/>
              <a:pPr/>
              <a:t>18.03.19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51960-18A8-6343-88AC-E533B7CE1391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5459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4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11" Type="http://schemas.openxmlformats.org/officeDocument/2006/relationships/slideLayout" Target="../slideLayouts/slideLayout18.xml"/><Relationship Id="rId5" Type="http://schemas.openxmlformats.org/officeDocument/2006/relationships/slideLayout" Target="../slideLayouts/slideLayout12.xml"/><Relationship Id="rId10" Type="http://schemas.openxmlformats.org/officeDocument/2006/relationships/slideLayout" Target="../slideLayouts/slideLayout17.xml"/><Relationship Id="rId4" Type="http://schemas.openxmlformats.org/officeDocument/2006/relationships/slideLayout" Target="../slideLayouts/slideLayout11.xml"/><Relationship Id="rId9" Type="http://schemas.openxmlformats.org/officeDocument/2006/relationships/slideLayout" Target="../slideLayouts/slideLayout1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7584" y="1124744"/>
            <a:ext cx="7859216" cy="7920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5576" y="2060848"/>
            <a:ext cx="7931224" cy="40427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576" y="6309360"/>
            <a:ext cx="1832176" cy="4114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647F91-6D1D-487A-93DD-6AB167742E74}" type="datetimeFigureOut">
              <a:rPr lang="en-US" smtClean="0"/>
              <a:pPr/>
              <a:t>3/18/19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18104" y="6309360"/>
            <a:ext cx="2898648" cy="4114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47104" y="6309360"/>
            <a:ext cx="2139696" cy="4114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98140F-E0CD-4C7C-B2BC-248C8D938E09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8" name="Rectangle 3"/>
          <p:cNvSpPr/>
          <p:nvPr/>
        </p:nvSpPr>
        <p:spPr>
          <a:xfrm>
            <a:off x="0" y="0"/>
            <a:ext cx="762000" cy="6857999"/>
          </a:xfrm>
          <a:prstGeom prst="rect">
            <a:avLst/>
          </a:prstGeom>
          <a:gradFill flip="none" rotWithShape="1">
            <a:gsLst>
              <a:gs pos="0">
                <a:srgbClr val="009B00"/>
              </a:gs>
              <a:gs pos="100000">
                <a:srgbClr val="FFFFFF"/>
              </a:gs>
            </a:gsLst>
            <a:lin ang="0" scaled="1"/>
            <a:tileRect/>
          </a:gradFill>
          <a:ln w="12700" cmpd="sng">
            <a:noFill/>
            <a:prstDash val="solid"/>
          </a:ln>
        </p:spPr>
        <p:txBody>
          <a:bodyPr anchor="ctr">
            <a:spAutoFit/>
          </a:bodyPr>
          <a:lstStyle/>
          <a:p>
            <a:pPr algn="ctr"/>
            <a:endParaRPr lang="en-US"/>
          </a:p>
        </p:txBody>
      </p:sp>
      <p:pic>
        <p:nvPicPr>
          <p:cNvPr id="1025" name="Bild 1" descr="Macintosh HD:Users:CODOC:Desktop:Briefkopf OdA Wald.jpg"/>
          <p:cNvPicPr>
            <a:picLocks noChangeAspect="1" noChangeArrowheads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260648"/>
            <a:ext cx="7274838" cy="720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416337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5" r:id="rId2"/>
    <p:sldLayoutId id="2147483666" r:id="rId3"/>
    <p:sldLayoutId id="2147483667" r:id="rId4"/>
  </p:sldLayoutIdLst>
  <p:txStyles>
    <p:titleStyle>
      <a:lvl1pPr algn="l" defTabSz="914400" rtl="0" eaLnBrk="1" latinLnBrk="0" hangingPunct="1">
        <a:spcBef>
          <a:spcPct val="0"/>
        </a:spcBef>
        <a:buNone/>
        <a:defRPr sz="3600" b="0" i="0" kern="1200">
          <a:solidFill>
            <a:srgbClr val="0000FF"/>
          </a:solidFill>
          <a:latin typeface="Calibri Regular"/>
          <a:ea typeface="+mj-ea"/>
          <a:cs typeface="Arial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b="0" i="0" kern="1200">
          <a:solidFill>
            <a:schemeClr val="tx1"/>
          </a:solidFill>
          <a:latin typeface="Calibri Regular"/>
          <a:ea typeface="+mn-ea"/>
          <a:cs typeface="Arial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b="0" i="0" kern="1200">
          <a:solidFill>
            <a:schemeClr val="tx1"/>
          </a:solidFill>
          <a:latin typeface="Calibri Regular"/>
          <a:ea typeface="+mn-ea"/>
          <a:cs typeface="Arial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b="0" i="0" kern="1200">
          <a:solidFill>
            <a:schemeClr val="tx1"/>
          </a:solidFill>
          <a:latin typeface="Calibri Regular"/>
          <a:ea typeface="+mn-ea"/>
          <a:cs typeface="Arial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b="0" i="0" kern="1200">
          <a:solidFill>
            <a:schemeClr val="tx1"/>
          </a:solidFill>
          <a:latin typeface="Calibri Regular"/>
          <a:ea typeface="+mn-ea"/>
          <a:cs typeface="Arial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b="0" i="0" kern="1200">
          <a:solidFill>
            <a:schemeClr val="tx1"/>
          </a:solidFill>
          <a:latin typeface="Calibri Regular"/>
          <a:ea typeface="+mn-ea"/>
          <a:cs typeface="Arial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7584" y="476672"/>
            <a:ext cx="7859216" cy="7920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9248" y="2060848"/>
            <a:ext cx="7931224" cy="40427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576" y="6309360"/>
            <a:ext cx="1832176" cy="4114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647F91-6D1D-487A-93DD-6AB167742E74}" type="datetimeFigureOut">
              <a:rPr lang="en-US" smtClean="0"/>
              <a:pPr/>
              <a:t>3/18/19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18104" y="6309360"/>
            <a:ext cx="2898648" cy="4114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47104" y="6309360"/>
            <a:ext cx="2139696" cy="4114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98140F-E0CD-4C7C-B2BC-248C8D938E09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11" name="Free Form 6"/>
          <p:cNvSpPr/>
          <p:nvPr userDrawn="1"/>
        </p:nvSpPr>
        <p:spPr>
          <a:xfrm>
            <a:off x="228600" y="1571542"/>
            <a:ext cx="393700" cy="143997"/>
          </a:xfrm>
          <a:custGeom>
            <a:avLst/>
            <a:gdLst/>
            <a:ahLst/>
            <a:cxnLst/>
            <a:rect l="0" t="0" r="0" b="0"/>
            <a:pathLst>
              <a:path w="393700" h="319150">
                <a:moveTo>
                  <a:pt x="393700" y="0"/>
                </a:moveTo>
                <a:lnTo>
                  <a:pt x="196850" y="0"/>
                </a:lnTo>
                <a:lnTo>
                  <a:pt x="196850" y="0"/>
                </a:lnTo>
                <a:cubicBezTo>
                  <a:pt x="88138" y="0"/>
                  <a:pt x="0" y="71374"/>
                  <a:pt x="0" y="159512"/>
                </a:cubicBezTo>
                <a:cubicBezTo>
                  <a:pt x="0" y="247650"/>
                  <a:pt x="88138" y="319150"/>
                  <a:pt x="196850" y="319150"/>
                </a:cubicBezTo>
                <a:cubicBezTo>
                  <a:pt x="196850" y="319150"/>
                  <a:pt x="196850" y="319150"/>
                  <a:pt x="196850" y="319150"/>
                </a:cubicBezTo>
                <a:lnTo>
                  <a:pt x="196850" y="319150"/>
                </a:lnTo>
                <a:lnTo>
                  <a:pt x="393700" y="319150"/>
                </a:lnTo>
                <a:close/>
              </a:path>
            </a:pathLst>
          </a:custGeom>
          <a:solidFill>
            <a:srgbClr val="FF6600"/>
          </a:solidFill>
          <a:ln w="12700" cmpd="sng">
            <a:solidFill>
              <a:srgbClr val="FF6600"/>
            </a:solidFill>
            <a:prstDash val="solid"/>
          </a:ln>
        </p:spPr>
        <p:txBody>
          <a:bodyPr anchor="ctr">
            <a:spAutoFit/>
          </a:bodyPr>
          <a:lstStyle/>
          <a:p>
            <a:pPr algn="ctr"/>
            <a:endParaRPr lang="en-US">
              <a:ln>
                <a:solidFill>
                  <a:srgbClr val="FF0000"/>
                </a:solidFill>
              </a:ln>
            </a:endParaRPr>
          </a:p>
        </p:txBody>
      </p:sp>
      <p:sp>
        <p:nvSpPr>
          <p:cNvPr id="13" name="Rectangle 3"/>
          <p:cNvSpPr/>
          <p:nvPr userDrawn="1"/>
        </p:nvSpPr>
        <p:spPr>
          <a:xfrm>
            <a:off x="-36512" y="1"/>
            <a:ext cx="792088" cy="6885384"/>
          </a:xfrm>
          <a:prstGeom prst="rect">
            <a:avLst/>
          </a:prstGeom>
          <a:gradFill flip="none" rotWithShape="1">
            <a:gsLst>
              <a:gs pos="0">
                <a:srgbClr val="009B00"/>
              </a:gs>
              <a:gs pos="100000">
                <a:srgbClr val="FFFFFF"/>
              </a:gs>
            </a:gsLst>
            <a:lin ang="0" scaled="1"/>
            <a:tileRect/>
          </a:gradFill>
          <a:ln w="12700" cmpd="sng">
            <a:noFill/>
            <a:prstDash val="solid"/>
          </a:ln>
        </p:spPr>
        <p:txBody>
          <a:bodyPr wrap="square" anchor="ctr">
            <a:spAutoFit/>
          </a:bodyPr>
          <a:lstStyle/>
          <a:p>
            <a:pPr algn="ctr"/>
            <a:endParaRPr lang="en-US"/>
          </a:p>
        </p:txBody>
      </p:sp>
      <p:cxnSp>
        <p:nvCxnSpPr>
          <p:cNvPr id="15" name="Gerade Verbindung 14"/>
          <p:cNvCxnSpPr/>
          <p:nvPr userDrawn="1"/>
        </p:nvCxnSpPr>
        <p:spPr>
          <a:xfrm>
            <a:off x="467544" y="1412776"/>
            <a:ext cx="8208912" cy="0"/>
          </a:xfrm>
          <a:prstGeom prst="line">
            <a:avLst/>
          </a:prstGeom>
          <a:ln w="38100" cmpd="sng">
            <a:solidFill>
              <a:srgbClr val="FF66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42230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6" r:id="rId2"/>
    <p:sldLayoutId id="2147483694" r:id="rId3"/>
  </p:sldLayoutIdLst>
  <p:txStyles>
    <p:titleStyle>
      <a:lvl1pPr algn="l" defTabSz="914400" rtl="0" eaLnBrk="1" latinLnBrk="0" hangingPunct="1">
        <a:spcBef>
          <a:spcPct val="0"/>
        </a:spcBef>
        <a:buNone/>
        <a:defRPr sz="3600" b="0" i="0" kern="1200">
          <a:solidFill>
            <a:srgbClr val="0000FF"/>
          </a:solidFill>
          <a:latin typeface="Calibri Regular"/>
          <a:ea typeface="+mj-ea"/>
          <a:cs typeface="Arial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b="0" i="0" kern="1200">
          <a:solidFill>
            <a:schemeClr val="tx1"/>
          </a:solidFill>
          <a:latin typeface="Calibri Regular"/>
          <a:ea typeface="+mn-ea"/>
          <a:cs typeface="Arial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b="0" i="0" kern="1200">
          <a:solidFill>
            <a:schemeClr val="tx1"/>
          </a:solidFill>
          <a:latin typeface="Calibri Regular"/>
          <a:ea typeface="+mn-ea"/>
          <a:cs typeface="Arial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b="0" i="0" kern="1200">
          <a:solidFill>
            <a:schemeClr val="tx1"/>
          </a:solidFill>
          <a:latin typeface="Calibri Regular"/>
          <a:ea typeface="+mn-ea"/>
          <a:cs typeface="Arial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b="0" i="0" kern="1200">
          <a:solidFill>
            <a:schemeClr val="tx1"/>
          </a:solidFill>
          <a:latin typeface="Calibri Regular"/>
          <a:ea typeface="+mn-ea"/>
          <a:cs typeface="Arial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b="0" i="0" kern="1200">
          <a:solidFill>
            <a:schemeClr val="tx1"/>
          </a:solidFill>
          <a:latin typeface="Calibri Regular"/>
          <a:ea typeface="+mn-ea"/>
          <a:cs typeface="Arial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CH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CH"/>
              <a:t>Mastertextformat bearbeiten</a:t>
            </a:r>
          </a:p>
          <a:p>
            <a:pPr lvl="1"/>
            <a:r>
              <a:rPr lang="de-CH"/>
              <a:t>Zweite Ebene</a:t>
            </a:r>
          </a:p>
          <a:p>
            <a:pPr lvl="2"/>
            <a:r>
              <a:rPr lang="de-CH"/>
              <a:t>Dritte Ebene</a:t>
            </a:r>
          </a:p>
          <a:p>
            <a:pPr lvl="3"/>
            <a:r>
              <a:rPr lang="de-CH"/>
              <a:t>Vierte Ebene</a:t>
            </a:r>
          </a:p>
          <a:p>
            <a:pPr lvl="4"/>
            <a:r>
              <a:rPr lang="de-CH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4E692F-027C-D54F-B475-1973B9938F15}" type="datetimeFigureOut">
              <a:rPr lang="de-DE" smtClean="0"/>
              <a:pPr/>
              <a:t>18.03.19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851960-18A8-6343-88AC-E533B7CE1391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608821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fp-foret.ch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>
            <a:extLst>
              <a:ext uri="{FF2B5EF4-FFF2-40B4-BE49-F238E27FC236}">
                <a16:creationId xmlns:a16="http://schemas.microsoft.com/office/drawing/2014/main" id="{D93E94A7-5D6A-3442-B34D-313E4CF5377B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alphaModFix amt="21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30"/>
          <a:stretch/>
        </p:blipFill>
        <p:spPr>
          <a:xfrm>
            <a:off x="-36512" y="52784"/>
            <a:ext cx="9865096" cy="6832600"/>
          </a:xfrm>
          <a:prstGeom prst="rect">
            <a:avLst/>
          </a:prstGeom>
          <a:effectLst>
            <a:outerShdw blurRad="50800" dist="50800" dir="10500000" algn="ctr" rotWithShape="0">
              <a:srgbClr val="000000">
                <a:alpha val="0"/>
              </a:srgbClr>
            </a:outerShdw>
          </a:effectLst>
        </p:spPr>
      </p:pic>
      <p:sp>
        <p:nvSpPr>
          <p:cNvPr id="4" name="Titel 3"/>
          <p:cNvSpPr>
            <a:spLocks noGrp="1"/>
          </p:cNvSpPr>
          <p:nvPr>
            <p:ph type="ctrTitle"/>
          </p:nvPr>
        </p:nvSpPr>
        <p:spPr>
          <a:xfrm>
            <a:off x="977692" y="1484785"/>
            <a:ext cx="7914788" cy="2880320"/>
          </a:xfrm>
        </p:spPr>
        <p:txBody>
          <a:bodyPr>
            <a:normAutofit fontScale="90000"/>
          </a:bodyPr>
          <a:lstStyle/>
          <a:p>
            <a:r>
              <a:rPr lang="fr-CH" sz="2800" b="1" dirty="0">
                <a:solidFill>
                  <a:srgbClr val="E1870F"/>
                </a:solidFill>
              </a:rPr>
              <a:t>Depuis 10 ans</a:t>
            </a:r>
            <a:br>
              <a:rPr lang="fr-CH" sz="4000" b="1" dirty="0"/>
            </a:br>
            <a:r>
              <a:rPr lang="fr-CH" sz="4400" b="1" dirty="0"/>
              <a:t>Fonds pour la formation professionnelle forestière:  </a:t>
            </a:r>
            <a:br>
              <a:rPr lang="fr-CH" sz="4400" b="1" dirty="0"/>
            </a:br>
            <a:r>
              <a:rPr lang="fr-CH" sz="4400" b="1" dirty="0"/>
              <a:t>s’engager pour une bonne idée!</a:t>
            </a:r>
          </a:p>
        </p:txBody>
      </p:sp>
      <p:sp>
        <p:nvSpPr>
          <p:cNvPr id="5" name="Untertitel 4"/>
          <p:cNvSpPr>
            <a:spLocks noGrp="1"/>
          </p:cNvSpPr>
          <p:nvPr>
            <p:ph type="subTitle" idx="1"/>
          </p:nvPr>
        </p:nvSpPr>
        <p:spPr>
          <a:xfrm>
            <a:off x="977692" y="4468451"/>
            <a:ext cx="7604426" cy="1724721"/>
          </a:xfrm>
        </p:spPr>
        <p:txBody>
          <a:bodyPr/>
          <a:lstStyle/>
          <a:p>
            <a:r>
              <a:rPr lang="de-DE" dirty="0"/>
              <a:t>1.3.2019</a:t>
            </a:r>
          </a:p>
        </p:txBody>
      </p:sp>
    </p:spTree>
    <p:extLst>
      <p:ext uri="{BB962C8B-B14F-4D97-AF65-F5344CB8AC3E}">
        <p14:creationId xmlns:p14="http://schemas.microsoft.com/office/powerpoint/2010/main" val="37343205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CH" b="1" dirty="0"/>
              <a:t>Réductions pour les petites entreprises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961256" y="1916832"/>
            <a:ext cx="8003232" cy="404277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CH" dirty="0"/>
          </a:p>
        </p:txBody>
      </p:sp>
      <p:graphicFrame>
        <p:nvGraphicFramePr>
          <p:cNvPr id="6" name="Tabelle 5">
            <a:extLst>
              <a:ext uri="{FF2B5EF4-FFF2-40B4-BE49-F238E27FC236}">
                <a16:creationId xmlns:a16="http://schemas.microsoft.com/office/drawing/2014/main" id="{5766C965-C5DF-A749-BEFA-16FF526DC96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846466"/>
              </p:ext>
            </p:extLst>
          </p:nvPr>
        </p:nvGraphicFramePr>
        <p:xfrm>
          <a:off x="1043608" y="1931680"/>
          <a:ext cx="7560840" cy="2852061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2466057">
                  <a:extLst>
                    <a:ext uri="{9D8B030D-6E8A-4147-A177-3AD203B41FA5}">
                      <a16:colId xmlns:a16="http://schemas.microsoft.com/office/drawing/2014/main" val="4167682952"/>
                    </a:ext>
                  </a:extLst>
                </a:gridCol>
                <a:gridCol w="2430487">
                  <a:extLst>
                    <a:ext uri="{9D8B030D-6E8A-4147-A177-3AD203B41FA5}">
                      <a16:colId xmlns:a16="http://schemas.microsoft.com/office/drawing/2014/main" val="3852881072"/>
                    </a:ext>
                  </a:extLst>
                </a:gridCol>
                <a:gridCol w="2664296">
                  <a:extLst>
                    <a:ext uri="{9D8B030D-6E8A-4147-A177-3AD203B41FA5}">
                      <a16:colId xmlns:a16="http://schemas.microsoft.com/office/drawing/2014/main" val="2407783953"/>
                    </a:ext>
                  </a:extLst>
                </a:gridCol>
              </a:tblGrid>
              <a:tr h="737089">
                <a:tc>
                  <a:txBody>
                    <a:bodyPr/>
                    <a:lstStyle/>
                    <a:p>
                      <a:pPr>
                        <a:spcBef>
                          <a:spcPts val="400"/>
                        </a:spcBef>
                        <a:spcAft>
                          <a:spcPts val="400"/>
                        </a:spcAft>
                        <a:tabLst>
                          <a:tab pos="3510915" algn="l"/>
                        </a:tabLst>
                      </a:pPr>
                      <a:r>
                        <a:rPr lang="fr-CH" sz="2000" noProof="0" dirty="0">
                          <a:effectLst/>
                        </a:rPr>
                        <a:t>Chiffre</a:t>
                      </a:r>
                      <a:r>
                        <a:rPr lang="fr-CH" sz="2000" baseline="0" noProof="0" dirty="0">
                          <a:effectLst/>
                        </a:rPr>
                        <a:t> d’affaires dans l’économie forestière</a:t>
                      </a:r>
                      <a:endParaRPr lang="fr-CH" sz="2000" noProof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400"/>
                        </a:spcBef>
                        <a:spcAft>
                          <a:spcPts val="400"/>
                        </a:spcAft>
                        <a:tabLst>
                          <a:tab pos="3510915" algn="l"/>
                        </a:tabLst>
                      </a:pPr>
                      <a:r>
                        <a:rPr lang="fr-CH" sz="2000" noProof="0" dirty="0">
                          <a:effectLst/>
                        </a:rPr>
                        <a:t>Contribution de base</a:t>
                      </a:r>
                      <a:endParaRPr lang="fr-CH" sz="2000" noProof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400"/>
                        </a:spcBef>
                        <a:spcAft>
                          <a:spcPts val="400"/>
                        </a:spcAft>
                        <a:tabLst>
                          <a:tab pos="3510915" algn="l"/>
                        </a:tabLst>
                      </a:pPr>
                      <a:r>
                        <a:rPr lang="fr-CH" sz="2000" noProof="0" dirty="0">
                          <a:effectLst/>
                        </a:rPr>
                        <a:t>Contribution chef/</a:t>
                      </a:r>
                      <a:r>
                        <a:rPr lang="fr-CH" sz="2000" noProof="0" dirty="0" err="1">
                          <a:effectLst/>
                        </a:rPr>
                        <a:t>fe</a:t>
                      </a:r>
                      <a:r>
                        <a:rPr lang="fr-CH" sz="2000" noProof="0" dirty="0">
                          <a:effectLst/>
                        </a:rPr>
                        <a:t> d’entreprise</a:t>
                      </a:r>
                      <a:endParaRPr lang="fr-CH" sz="2000" noProof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36875116"/>
                  </a:ext>
                </a:extLst>
              </a:tr>
              <a:tr h="769002">
                <a:tc>
                  <a:txBody>
                    <a:bodyPr/>
                    <a:lstStyle/>
                    <a:p>
                      <a:pPr>
                        <a:spcBef>
                          <a:spcPts val="400"/>
                        </a:spcBef>
                        <a:spcAft>
                          <a:spcPts val="400"/>
                        </a:spcAft>
                        <a:tabLst>
                          <a:tab pos="3510915" algn="l"/>
                        </a:tabLst>
                      </a:pPr>
                      <a:r>
                        <a:rPr lang="fr-CH" sz="2000" noProof="0" dirty="0">
                          <a:effectLst/>
                        </a:rPr>
                        <a:t>Jusqu’à CHF 10</a:t>
                      </a:r>
                      <a:r>
                        <a:rPr lang="fr-CH" sz="1050" baseline="0" noProof="0" dirty="0">
                          <a:effectLst/>
                        </a:rPr>
                        <a:t> </a:t>
                      </a:r>
                      <a:r>
                        <a:rPr lang="fr-CH" sz="2000" noProof="0" dirty="0">
                          <a:effectLst/>
                        </a:rPr>
                        <a:t>000.-</a:t>
                      </a:r>
                      <a:endParaRPr lang="fr-CH" sz="2000" noProof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400"/>
                        </a:spcBef>
                        <a:spcAft>
                          <a:spcPts val="400"/>
                        </a:spcAft>
                        <a:tabLst>
                          <a:tab pos="3510915" algn="l"/>
                        </a:tabLst>
                      </a:pPr>
                      <a:r>
                        <a:rPr lang="fr-CH" sz="2000" noProof="0" dirty="0">
                          <a:effectLst/>
                        </a:rPr>
                        <a:t>Exempté de contribution</a:t>
                      </a:r>
                      <a:endParaRPr lang="fr-CH" sz="2000" noProof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  <a:buClrTx/>
                        <a:buSzTx/>
                        <a:buFontTx/>
                        <a:buNone/>
                        <a:tabLst>
                          <a:tab pos="3510915" algn="l"/>
                        </a:tabLst>
                        <a:defRPr/>
                      </a:pPr>
                      <a:r>
                        <a:rPr lang="fr-CH" sz="2000" noProof="0" dirty="0">
                          <a:effectLst/>
                        </a:rPr>
                        <a:t>Exempté de contribution</a:t>
                      </a:r>
                      <a:endParaRPr lang="fr-CH" sz="2000" noProof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744429234"/>
                  </a:ext>
                </a:extLst>
              </a:tr>
              <a:tr h="864000">
                <a:tc>
                  <a:txBody>
                    <a:bodyPr/>
                    <a:lstStyle/>
                    <a:p>
                      <a:pPr>
                        <a:spcBef>
                          <a:spcPts val="400"/>
                        </a:spcBef>
                        <a:spcAft>
                          <a:spcPts val="400"/>
                        </a:spcAft>
                        <a:tabLst>
                          <a:tab pos="3510915" algn="l"/>
                        </a:tabLst>
                      </a:pPr>
                      <a:r>
                        <a:rPr lang="fr-CH" sz="2000" noProof="0" dirty="0">
                          <a:effectLst/>
                        </a:rPr>
                        <a:t>De CHF 10</a:t>
                      </a:r>
                      <a:r>
                        <a:rPr lang="fr-CH" sz="1050" baseline="0" noProof="0" dirty="0">
                          <a:effectLst/>
                        </a:rPr>
                        <a:t> </a:t>
                      </a:r>
                      <a:r>
                        <a:rPr lang="fr-CH" sz="2000" noProof="0" dirty="0">
                          <a:effectLst/>
                        </a:rPr>
                        <a:t>001.- à  CHF 30</a:t>
                      </a:r>
                      <a:r>
                        <a:rPr lang="fr-CH" sz="1050" baseline="0" noProof="0" dirty="0">
                          <a:effectLst/>
                        </a:rPr>
                        <a:t> </a:t>
                      </a:r>
                      <a:r>
                        <a:rPr lang="fr-CH" sz="2000" noProof="0" dirty="0">
                          <a:effectLst/>
                        </a:rPr>
                        <a:t>000.-</a:t>
                      </a:r>
                      <a:endParaRPr lang="fr-CH" sz="2000" noProof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400"/>
                        </a:spcBef>
                        <a:spcAft>
                          <a:spcPts val="400"/>
                        </a:spcAft>
                        <a:tabLst>
                          <a:tab pos="3510915" algn="l"/>
                        </a:tabLst>
                      </a:pPr>
                      <a:r>
                        <a:rPr lang="fr-CH" sz="2000" noProof="0" dirty="0">
                          <a:effectLst/>
                        </a:rPr>
                        <a:t>Contribution</a:t>
                      </a:r>
                      <a:r>
                        <a:rPr lang="fr-CH" sz="2000" baseline="0" noProof="0" dirty="0">
                          <a:effectLst/>
                        </a:rPr>
                        <a:t> </a:t>
                      </a:r>
                      <a:r>
                        <a:rPr lang="fr-CH" sz="2000" noProof="0" dirty="0">
                          <a:effectLst/>
                        </a:rPr>
                        <a:t>réduite</a:t>
                      </a:r>
                      <a:endParaRPr lang="fr-CH" sz="2000" noProof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400"/>
                        </a:spcBef>
                        <a:spcAft>
                          <a:spcPts val="400"/>
                        </a:spcAft>
                        <a:tabLst>
                          <a:tab pos="3510915" algn="l"/>
                        </a:tabLst>
                      </a:pPr>
                      <a:r>
                        <a:rPr lang="fr-CH" sz="2000" noProof="0" dirty="0">
                          <a:effectLst/>
                        </a:rPr>
                        <a:t>Contribution</a:t>
                      </a:r>
                      <a:r>
                        <a:rPr lang="fr-CH" sz="2000" baseline="0" noProof="0" dirty="0">
                          <a:effectLst/>
                        </a:rPr>
                        <a:t> </a:t>
                      </a:r>
                      <a:r>
                        <a:rPr lang="fr-CH" sz="2000" noProof="0" dirty="0">
                          <a:effectLst/>
                        </a:rPr>
                        <a:t>réduite</a:t>
                      </a:r>
                      <a:endParaRPr lang="fr-CH" sz="2000" noProof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667569203"/>
                  </a:ext>
                </a:extLst>
              </a:tr>
              <a:tr h="481970">
                <a:tc>
                  <a:txBody>
                    <a:bodyPr/>
                    <a:lstStyle/>
                    <a:p>
                      <a:pPr>
                        <a:spcBef>
                          <a:spcPts val="400"/>
                        </a:spcBef>
                        <a:spcAft>
                          <a:spcPts val="400"/>
                        </a:spcAft>
                        <a:tabLst>
                          <a:tab pos="3510915" algn="l"/>
                        </a:tabLst>
                      </a:pPr>
                      <a:r>
                        <a:rPr lang="fr-CH" sz="2000" noProof="0" dirty="0">
                          <a:effectLst/>
                        </a:rPr>
                        <a:t>Dès CHF 30</a:t>
                      </a:r>
                      <a:r>
                        <a:rPr lang="fr-CH" sz="1050" baseline="0" noProof="0" dirty="0">
                          <a:effectLst/>
                        </a:rPr>
                        <a:t> </a:t>
                      </a:r>
                      <a:r>
                        <a:rPr lang="fr-CH" sz="2000" noProof="0" dirty="0">
                          <a:effectLst/>
                        </a:rPr>
                        <a:t>001.-</a:t>
                      </a:r>
                      <a:endParaRPr lang="fr-CH" sz="2000" noProof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400"/>
                        </a:spcBef>
                        <a:spcAft>
                          <a:spcPts val="400"/>
                        </a:spcAft>
                        <a:tabLst>
                          <a:tab pos="3510915" algn="l"/>
                        </a:tabLst>
                      </a:pPr>
                      <a:r>
                        <a:rPr lang="fr-CH" sz="2000" noProof="0" dirty="0">
                          <a:effectLst/>
                        </a:rPr>
                        <a:t>Pleine contribution</a:t>
                      </a:r>
                      <a:r>
                        <a:rPr lang="fr-CH" sz="2000" baseline="0" noProof="0" dirty="0">
                          <a:effectLst/>
                        </a:rPr>
                        <a:t> </a:t>
                      </a:r>
                      <a:endParaRPr lang="fr-CH" sz="2000" noProof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  <a:buClrTx/>
                        <a:buSzTx/>
                        <a:buFontTx/>
                        <a:buNone/>
                        <a:tabLst>
                          <a:tab pos="3510915" algn="l"/>
                        </a:tabLst>
                        <a:defRPr/>
                      </a:pPr>
                      <a:r>
                        <a:rPr lang="fr-CH" sz="2000" noProof="0" dirty="0">
                          <a:effectLst/>
                        </a:rPr>
                        <a:t>Pleine contribution</a:t>
                      </a:r>
                      <a:r>
                        <a:rPr lang="fr-CH" sz="2000" baseline="0" noProof="0" dirty="0">
                          <a:effectLst/>
                        </a:rPr>
                        <a:t> </a:t>
                      </a:r>
                      <a:endParaRPr lang="fr-CH" sz="2000" noProof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721058766"/>
                  </a:ext>
                </a:extLst>
              </a:tr>
            </a:tbl>
          </a:graphicData>
        </a:graphic>
      </p:graphicFrame>
      <p:sp>
        <p:nvSpPr>
          <p:cNvPr id="7" name="Textfeld 6">
            <a:extLst>
              <a:ext uri="{FF2B5EF4-FFF2-40B4-BE49-F238E27FC236}">
                <a16:creationId xmlns:a16="http://schemas.microsoft.com/office/drawing/2014/main" id="{5D165BB4-0B87-0B41-AEE6-9A40A594E28D}"/>
              </a:ext>
            </a:extLst>
          </p:cNvPr>
          <p:cNvSpPr txBox="1"/>
          <p:nvPr/>
        </p:nvSpPr>
        <p:spPr>
          <a:xfrm>
            <a:off x="971600" y="5085184"/>
            <a:ext cx="756084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2200" dirty="0"/>
              <a:t>Le montant de la réduction est précisée dans le complément n°1 au Règlement</a:t>
            </a:r>
          </a:p>
        </p:txBody>
      </p:sp>
    </p:spTree>
    <p:extLst>
      <p:ext uri="{BB962C8B-B14F-4D97-AF65-F5344CB8AC3E}">
        <p14:creationId xmlns:p14="http://schemas.microsoft.com/office/powerpoint/2010/main" val="2946264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61256" y="332656"/>
            <a:ext cx="7859216" cy="1008112"/>
          </a:xfrm>
        </p:spPr>
        <p:txBody>
          <a:bodyPr>
            <a:normAutofit fontScale="90000"/>
          </a:bodyPr>
          <a:lstStyle/>
          <a:p>
            <a:r>
              <a:rPr lang="fr-CH" b="1" dirty="0"/>
              <a:t>Pourquoi cette augmentation des contributions?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27584" y="1916832"/>
            <a:ext cx="8136904" cy="4042772"/>
          </a:xfrm>
        </p:spPr>
        <p:txBody>
          <a:bodyPr>
            <a:normAutofit lnSpcReduction="10000"/>
          </a:bodyPr>
          <a:lstStyle/>
          <a:p>
            <a:pPr lvl="0"/>
            <a:r>
              <a:rPr lang="fr-CH" sz="2800" dirty="0"/>
              <a:t>Augmentation des subsides de CHF 70.- à       CHF 80.- par journée de cours CI et apprenti</a:t>
            </a:r>
          </a:p>
          <a:p>
            <a:pPr lvl="0">
              <a:spcBef>
                <a:spcPts val="1000"/>
              </a:spcBef>
            </a:pPr>
            <a:r>
              <a:rPr lang="fr-CH" sz="2800" dirty="0"/>
              <a:t>Activités en hausse pour les projets de l’Ortra Forêt Suisse</a:t>
            </a:r>
          </a:p>
          <a:p>
            <a:pPr>
              <a:spcBef>
                <a:spcPts val="1000"/>
              </a:spcBef>
            </a:pPr>
            <a:r>
              <a:rPr lang="fr-CH" sz="2800" dirty="0"/>
              <a:t>Diminution du nombre d’entreprises qui cotisent au Fonds (fusions et disparitions d’entreprises) 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fr-CH" sz="2800" b="1" dirty="0">
                <a:solidFill>
                  <a:srgbClr val="262CD2"/>
                </a:solidFill>
              </a:rPr>
              <a:t>Grâce à la hausse des subsides aux cours CI, la charge sur les entreprises formatrices n’augmente pas 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480815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CH" b="1" dirty="0"/>
              <a:t>Comment utilise-t-on les fonds?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3568" y="1628800"/>
            <a:ext cx="8219256" cy="4752528"/>
          </a:xfrm>
        </p:spPr>
        <p:txBody>
          <a:bodyPr>
            <a:noAutofit/>
          </a:bodyPr>
          <a:lstStyle/>
          <a:p>
            <a:pPr marL="0" lvl="0" indent="0">
              <a:spcAft>
                <a:spcPts val="600"/>
              </a:spcAft>
              <a:buNone/>
            </a:pPr>
            <a:r>
              <a:rPr lang="fr-CH" sz="2800" dirty="0">
                <a:solidFill>
                  <a:srgbClr val="009B00"/>
                </a:solidFill>
                <a:latin typeface="+mn-lt"/>
              </a:rPr>
              <a:t>Recettes 2018 (arrondi): CHF 990’000.-</a:t>
            </a:r>
          </a:p>
          <a:p>
            <a:pPr lvl="0"/>
            <a:r>
              <a:rPr lang="fr-CH" sz="3000" dirty="0">
                <a:latin typeface="+mn-lt"/>
              </a:rPr>
              <a:t>Subsides aux cours interentreprises (70%)</a:t>
            </a:r>
          </a:p>
          <a:p>
            <a:pPr lvl="0">
              <a:spcBef>
                <a:spcPts val="800"/>
              </a:spcBef>
            </a:pPr>
            <a:r>
              <a:rPr lang="fr-CH" sz="3000" dirty="0">
                <a:latin typeface="+mn-lt"/>
              </a:rPr>
              <a:t>Subsides aux formations continues: contremaître, spécialiste câble-grue, garde forestier, etc. (5%)</a:t>
            </a:r>
          </a:p>
          <a:p>
            <a:pPr lvl="0">
              <a:spcBef>
                <a:spcPts val="800"/>
              </a:spcBef>
            </a:pPr>
            <a:r>
              <a:rPr lang="fr-CH" sz="3000" dirty="0">
                <a:latin typeface="+mn-lt"/>
              </a:rPr>
              <a:t>Projets de l’Ortra Forêt Suisse (18%)</a:t>
            </a:r>
          </a:p>
          <a:p>
            <a:pPr lvl="0">
              <a:spcBef>
                <a:spcPts val="800"/>
              </a:spcBef>
            </a:pPr>
            <a:r>
              <a:rPr lang="fr-CH" sz="3000" dirty="0">
                <a:latin typeface="+mn-lt"/>
              </a:rPr>
              <a:t>Coûts administratifs (7%)</a:t>
            </a:r>
          </a:p>
          <a:p>
            <a:pPr marL="0" lvl="0" indent="0">
              <a:spcBef>
                <a:spcPts val="1200"/>
              </a:spcBef>
              <a:buNone/>
            </a:pPr>
            <a:r>
              <a:rPr lang="fr-CH" sz="2800" dirty="0">
                <a:latin typeface="+mn-lt"/>
              </a:rPr>
              <a:t>Aucun versement direct à des privés ni à des entreprises.</a:t>
            </a:r>
          </a:p>
        </p:txBody>
      </p:sp>
    </p:spTree>
    <p:extLst>
      <p:ext uri="{BB962C8B-B14F-4D97-AF65-F5344CB8AC3E}">
        <p14:creationId xmlns:p14="http://schemas.microsoft.com/office/powerpoint/2010/main" val="24753111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61256" y="476672"/>
            <a:ext cx="7859216" cy="792088"/>
          </a:xfrm>
        </p:spPr>
        <p:txBody>
          <a:bodyPr>
            <a:normAutofit fontScale="90000"/>
          </a:bodyPr>
          <a:lstStyle/>
          <a:p>
            <a:r>
              <a:rPr lang="fr-CH" b="1" dirty="0"/>
              <a:t>Projets de l’Ortra Forêt durant ces        </a:t>
            </a:r>
            <a:br>
              <a:rPr lang="fr-CH" b="1" dirty="0"/>
            </a:br>
            <a:r>
              <a:rPr lang="fr-CH" b="1" dirty="0"/>
              <a:t>4 dernières années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3568" y="1556792"/>
            <a:ext cx="8208912" cy="4968552"/>
          </a:xfrm>
        </p:spPr>
        <p:txBody>
          <a:bodyPr>
            <a:noAutofit/>
          </a:bodyPr>
          <a:lstStyle/>
          <a:p>
            <a:pPr lvl="0">
              <a:spcBef>
                <a:spcPts val="600"/>
              </a:spcBef>
            </a:pPr>
            <a:r>
              <a:rPr lang="fr-CH" sz="2400" dirty="0"/>
              <a:t>Projet Promotion et conservation des entreprises formatrices</a:t>
            </a:r>
          </a:p>
          <a:p>
            <a:pPr lvl="0">
              <a:spcBef>
                <a:spcPts val="600"/>
              </a:spcBef>
            </a:pPr>
            <a:r>
              <a:rPr lang="fr-CH" sz="2400" dirty="0"/>
              <a:t>Évaluation quinquennale de la formation des forestiers-bûcherons et des praticiens forestiers</a:t>
            </a:r>
          </a:p>
          <a:p>
            <a:pPr lvl="0">
              <a:spcBef>
                <a:spcPts val="600"/>
              </a:spcBef>
            </a:pPr>
            <a:r>
              <a:rPr lang="fr-CH" sz="2400" dirty="0"/>
              <a:t>Projet Examen centralisé des connaissances </a:t>
            </a:r>
            <a:r>
              <a:rPr lang="fr-CH" sz="2400" dirty="0" err="1"/>
              <a:t>profes-sionnelles</a:t>
            </a:r>
            <a:r>
              <a:rPr lang="fr-CH" sz="2400" dirty="0"/>
              <a:t> </a:t>
            </a:r>
            <a:r>
              <a:rPr lang="fr-CH" sz="2300" dirty="0"/>
              <a:t>(Procédure qualification Forestier-bûcheron)</a:t>
            </a:r>
          </a:p>
          <a:p>
            <a:pPr lvl="0">
              <a:spcBef>
                <a:spcPts val="600"/>
              </a:spcBef>
            </a:pPr>
            <a:r>
              <a:rPr lang="fr-CH" sz="2400" dirty="0"/>
              <a:t>Projet Promotion de la santé pour les apprentis forestiers-bûcherons</a:t>
            </a:r>
          </a:p>
          <a:p>
            <a:pPr lvl="0">
              <a:spcBef>
                <a:spcPts val="600"/>
              </a:spcBef>
            </a:pPr>
            <a:r>
              <a:rPr lang="fr-CH" sz="2400" dirty="0"/>
              <a:t>Révision Ordonnance sur la formation / plan de formation Forestier-bûcheron CFC </a:t>
            </a:r>
          </a:p>
          <a:p>
            <a:pPr>
              <a:spcBef>
                <a:spcPts val="600"/>
              </a:spcBef>
            </a:pPr>
            <a:r>
              <a:rPr lang="fr-CH" sz="2400" dirty="0"/>
              <a:t>Stand aux Swiss Skills</a:t>
            </a:r>
          </a:p>
          <a:p>
            <a:pPr>
              <a:spcBef>
                <a:spcPts val="600"/>
              </a:spcBef>
            </a:pPr>
            <a:r>
              <a:rPr lang="fr-CH" sz="2400" dirty="0"/>
              <a:t>Travail médiatique sur les métiers forestiers</a:t>
            </a:r>
          </a:p>
        </p:txBody>
      </p:sp>
    </p:spTree>
    <p:extLst>
      <p:ext uri="{BB962C8B-B14F-4D97-AF65-F5344CB8AC3E}">
        <p14:creationId xmlns:p14="http://schemas.microsoft.com/office/powerpoint/2010/main" val="32358926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CH" b="1" dirty="0"/>
              <a:t>Où peut-on s’informer</a:t>
            </a:r>
            <a:r>
              <a:rPr lang="de-DE" b="1" dirty="0"/>
              <a:t>?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961256" y="1916832"/>
            <a:ext cx="8003232" cy="4042772"/>
          </a:xfrm>
        </p:spPr>
        <p:txBody>
          <a:bodyPr>
            <a:normAutofit/>
          </a:bodyPr>
          <a:lstStyle/>
          <a:p>
            <a:pPr marL="0" lvl="0" indent="0">
              <a:spcBef>
                <a:spcPts val="1200"/>
              </a:spcBef>
              <a:buNone/>
            </a:pPr>
            <a:r>
              <a:rPr lang="fr-CH" dirty="0"/>
              <a:t>Sur le site internet </a:t>
            </a:r>
            <a:r>
              <a:rPr lang="fr-CH" u="sng" dirty="0">
                <a:hlinkClick r:id="rId3"/>
              </a:rPr>
              <a:t>www.ffp-foret.ch</a:t>
            </a:r>
            <a:r>
              <a:rPr lang="fr-CH" dirty="0"/>
              <a:t> :</a:t>
            </a:r>
          </a:p>
          <a:p>
            <a:pPr lvl="0">
              <a:spcBef>
                <a:spcPts val="600"/>
              </a:spcBef>
            </a:pPr>
            <a:r>
              <a:rPr lang="fr-CH" sz="2800" dirty="0"/>
              <a:t>Règlement du FFP Forêt</a:t>
            </a:r>
          </a:p>
          <a:p>
            <a:pPr lvl="0">
              <a:spcBef>
                <a:spcPts val="600"/>
              </a:spcBef>
            </a:pPr>
            <a:r>
              <a:rPr lang="fr-CH" sz="2800" dirty="0"/>
              <a:t>Budget, comptes annuels, rapport d’activités</a:t>
            </a:r>
          </a:p>
          <a:p>
            <a:pPr lvl="0">
              <a:spcBef>
                <a:spcPts val="600"/>
              </a:spcBef>
            </a:pPr>
            <a:r>
              <a:rPr lang="fr-CH" sz="2800" dirty="0"/>
              <a:t>Notice et questions fréquentes</a:t>
            </a:r>
          </a:p>
          <a:p>
            <a:pPr lvl="0">
              <a:spcBef>
                <a:spcPts val="600"/>
              </a:spcBef>
            </a:pPr>
            <a:r>
              <a:rPr lang="fr-CH" sz="2800" dirty="0"/>
              <a:t>Liste des entreprises soumises à contribution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fr-CH" dirty="0"/>
              <a:t>Secrétariat: 032 386 70 00</a:t>
            </a:r>
            <a:br>
              <a:rPr lang="fr-CH" dirty="0"/>
            </a:br>
            <a:r>
              <a:rPr lang="fr-CH" dirty="0"/>
              <a:t>(lu - je 8h00 – 11h30)</a:t>
            </a:r>
          </a:p>
          <a:p>
            <a:pPr marL="0" lvl="0" indent="0">
              <a:spcBef>
                <a:spcPts val="600"/>
              </a:spcBef>
              <a:buNone/>
            </a:pP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42836122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CH" b="1" dirty="0"/>
              <a:t>Le FFP Forêt apprécie...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961256" y="1916832"/>
            <a:ext cx="8003232" cy="4042772"/>
          </a:xfrm>
        </p:spPr>
        <p:txBody>
          <a:bodyPr>
            <a:normAutofit/>
          </a:bodyPr>
          <a:lstStyle/>
          <a:p>
            <a:r>
              <a:rPr lang="fr-CH" dirty="0"/>
              <a:t>… de recevoir les auto-déclarations dans les délais</a:t>
            </a:r>
          </a:p>
          <a:p>
            <a:r>
              <a:rPr lang="fr-CH" dirty="0"/>
              <a:t>… de recevoir des informations sur les entreprises et indépendants soumis à contribution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2983583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>
            <a:extLst>
              <a:ext uri="{FF2B5EF4-FFF2-40B4-BE49-F238E27FC236}">
                <a16:creationId xmlns:a16="http://schemas.microsoft.com/office/drawing/2014/main" id="{1F6D1797-5D66-C446-A6A4-9EBB67903697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8"/>
          <a:stretch/>
        </p:blipFill>
        <p:spPr>
          <a:xfrm>
            <a:off x="-1116632" y="10156"/>
            <a:ext cx="10260632" cy="6858000"/>
          </a:xfrm>
          <a:prstGeom prst="rect">
            <a:avLst/>
          </a:prstGeom>
        </p:spPr>
      </p:pic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3568" y="4797152"/>
            <a:ext cx="8003232" cy="1008112"/>
          </a:xfrm>
          <a:gradFill>
            <a:gsLst>
              <a:gs pos="0">
                <a:schemeClr val="accent3">
                  <a:lumMod val="40000"/>
                  <a:lumOff val="60000"/>
                </a:schemeClr>
              </a:gs>
              <a:gs pos="46000">
                <a:schemeClr val="accent3">
                  <a:lumMod val="95000"/>
                  <a:lumOff val="5000"/>
                </a:schemeClr>
              </a:gs>
              <a:gs pos="100000">
                <a:schemeClr val="accent3">
                  <a:lumMod val="60000"/>
                </a:schemeClr>
              </a:gs>
            </a:gsLst>
            <a:path path="circle">
              <a:fillToRect l="50000" t="130000" r="50000" b="-30000"/>
            </a:path>
          </a:gradFill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fr-CH" dirty="0"/>
              <a:t>Merci de votre écoute!</a:t>
            </a:r>
          </a:p>
          <a:p>
            <a:pPr marL="0" indent="0">
              <a:buNone/>
            </a:pPr>
            <a:r>
              <a:rPr lang="fr-CH" dirty="0"/>
              <a:t>Merci de votre collaboration!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496286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title"/>
          </p:nvPr>
        </p:nvSpPr>
        <p:spPr>
          <a:xfrm>
            <a:off x="961256" y="548680"/>
            <a:ext cx="7859216" cy="792088"/>
          </a:xfrm>
        </p:spPr>
        <p:txBody>
          <a:bodyPr>
            <a:normAutofit/>
          </a:bodyPr>
          <a:lstStyle/>
          <a:p>
            <a:r>
              <a:rPr lang="fr-CH" b="1" dirty="0"/>
              <a:t>Origine et but</a:t>
            </a:r>
          </a:p>
        </p:txBody>
      </p:sp>
      <p:sp>
        <p:nvSpPr>
          <p:cNvPr id="7" name="Inhaltsplatzhalt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CH" dirty="0"/>
              <a:t>Promotion de la relève professionnelle</a:t>
            </a:r>
          </a:p>
          <a:p>
            <a:r>
              <a:rPr lang="fr-CH" dirty="0"/>
              <a:t>Promotion de la formation initiale et continue</a:t>
            </a:r>
          </a:p>
          <a:p>
            <a:r>
              <a:rPr lang="fr-CH" dirty="0"/>
              <a:t>Répartir </a:t>
            </a:r>
            <a:r>
              <a:rPr lang="fr-CH" dirty="0">
                <a:solidFill>
                  <a:srgbClr val="00B050"/>
                </a:solidFill>
              </a:rPr>
              <a:t>solidairement </a:t>
            </a:r>
            <a:r>
              <a:rPr lang="fr-CH" dirty="0"/>
              <a:t>les coûts de la formation initiale et continue</a:t>
            </a:r>
            <a:endParaRPr lang="fr-CH" dirty="0">
              <a:solidFill>
                <a:srgbClr val="00B050"/>
              </a:solidFill>
            </a:endParaRPr>
          </a:p>
          <a:p>
            <a:pPr marL="0" indent="0">
              <a:buNone/>
            </a:pPr>
            <a:endParaRPr lang="fr-CH" dirty="0">
              <a:solidFill>
                <a:srgbClr val="009B00"/>
              </a:solidFill>
            </a:endParaRPr>
          </a:p>
          <a:p>
            <a:pPr marL="0" indent="0">
              <a:buNone/>
            </a:pPr>
            <a:r>
              <a:rPr lang="fr-CH" dirty="0"/>
              <a:t>Début: 2009</a:t>
            </a:r>
          </a:p>
        </p:txBody>
      </p:sp>
    </p:spTree>
    <p:extLst>
      <p:ext uri="{BB962C8B-B14F-4D97-AF65-F5344CB8AC3E}">
        <p14:creationId xmlns:p14="http://schemas.microsoft.com/office/powerpoint/2010/main" val="27703624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zess 4"/>
          <p:cNvSpPr/>
          <p:nvPr/>
        </p:nvSpPr>
        <p:spPr>
          <a:xfrm>
            <a:off x="2483768" y="2898324"/>
            <a:ext cx="3781781" cy="681706"/>
          </a:xfrm>
          <a:prstGeom prst="flowChartProcess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2000" b="1" dirty="0">
                <a:solidFill>
                  <a:schemeClr val="tx1"/>
                </a:solidFill>
              </a:rPr>
              <a:t>Ortra Forêt Suisse</a:t>
            </a:r>
            <a:endParaRPr lang="fr-CH" sz="2400" dirty="0"/>
          </a:p>
        </p:txBody>
      </p:sp>
      <p:sp>
        <p:nvSpPr>
          <p:cNvPr id="6" name="Prozess 5"/>
          <p:cNvSpPr/>
          <p:nvPr/>
        </p:nvSpPr>
        <p:spPr>
          <a:xfrm>
            <a:off x="2960499" y="3958343"/>
            <a:ext cx="2828317" cy="682999"/>
          </a:xfrm>
          <a:prstGeom prst="flowChartProcess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2000" b="1" dirty="0">
                <a:solidFill>
                  <a:schemeClr val="tx1"/>
                </a:solidFill>
              </a:rPr>
              <a:t>Commission du Fonds</a:t>
            </a:r>
          </a:p>
        </p:txBody>
      </p:sp>
      <p:cxnSp>
        <p:nvCxnSpPr>
          <p:cNvPr id="10" name="Gerade Verbindung 9"/>
          <p:cNvCxnSpPr>
            <a:cxnSpLocks/>
          </p:cNvCxnSpPr>
          <p:nvPr/>
        </p:nvCxnSpPr>
        <p:spPr>
          <a:xfrm>
            <a:off x="4355976" y="2613793"/>
            <a:ext cx="0" cy="283238"/>
          </a:xfrm>
          <a:prstGeom prst="line">
            <a:avLst/>
          </a:prstGeom>
          <a:ln>
            <a:solidFill>
              <a:srgbClr val="000000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Gerade Verbindung 12"/>
          <p:cNvCxnSpPr>
            <a:cxnSpLocks/>
          </p:cNvCxnSpPr>
          <p:nvPr/>
        </p:nvCxnSpPr>
        <p:spPr>
          <a:xfrm>
            <a:off x="4355976" y="3580030"/>
            <a:ext cx="0" cy="378313"/>
          </a:xfrm>
          <a:prstGeom prst="line">
            <a:avLst/>
          </a:prstGeom>
          <a:ln>
            <a:solidFill>
              <a:srgbClr val="000000"/>
            </a:solidFill>
            <a:prstDash val="soli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Prozess 16"/>
          <p:cNvSpPr/>
          <p:nvPr/>
        </p:nvSpPr>
        <p:spPr>
          <a:xfrm>
            <a:off x="2843808" y="5019655"/>
            <a:ext cx="3008540" cy="1073641"/>
          </a:xfrm>
          <a:prstGeom prst="flowChartProcess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2000" b="1" dirty="0">
                <a:solidFill>
                  <a:schemeClr val="tx1"/>
                </a:solidFill>
              </a:rPr>
              <a:t>Secrétariat et office d’encaissement</a:t>
            </a:r>
          </a:p>
          <a:p>
            <a:pPr algn="ctr"/>
            <a:r>
              <a:rPr lang="de-DE" sz="2000" dirty="0">
                <a:solidFill>
                  <a:schemeClr val="tx1"/>
                </a:solidFill>
              </a:rPr>
              <a:t>Codoc, Lyss</a:t>
            </a:r>
          </a:p>
        </p:txBody>
      </p:sp>
      <p:cxnSp>
        <p:nvCxnSpPr>
          <p:cNvPr id="18" name="Gerade Verbindung 17"/>
          <p:cNvCxnSpPr>
            <a:cxnSpLocks/>
          </p:cNvCxnSpPr>
          <p:nvPr/>
        </p:nvCxnSpPr>
        <p:spPr>
          <a:xfrm>
            <a:off x="4355976" y="4648200"/>
            <a:ext cx="0" cy="371455"/>
          </a:xfrm>
          <a:prstGeom prst="line">
            <a:avLst/>
          </a:prstGeom>
          <a:ln>
            <a:solidFill>
              <a:srgbClr val="000000"/>
            </a:solidFill>
            <a:prstDash val="soli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Prozess 27"/>
          <p:cNvSpPr/>
          <p:nvPr/>
        </p:nvSpPr>
        <p:spPr>
          <a:xfrm>
            <a:off x="2107212" y="1628800"/>
            <a:ext cx="4500000" cy="964345"/>
          </a:xfrm>
          <a:prstGeom prst="flowChartProcess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2000" b="1" dirty="0">
                <a:solidFill>
                  <a:schemeClr val="tx1"/>
                </a:solidFill>
              </a:rPr>
              <a:t>Secrétariat d’État à la formation, à la recherche et à l’innovation </a:t>
            </a:r>
            <a:r>
              <a:rPr lang="fr-CH" sz="2000" dirty="0">
                <a:solidFill>
                  <a:schemeClr val="tx1"/>
                </a:solidFill>
              </a:rPr>
              <a:t>(SEFRI)</a:t>
            </a:r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7A716A11-3214-7F4B-B765-3CE04E2EBFC4}"/>
              </a:ext>
            </a:extLst>
          </p:cNvPr>
          <p:cNvSpPr txBox="1"/>
          <p:nvPr/>
        </p:nvSpPr>
        <p:spPr>
          <a:xfrm>
            <a:off x="7092280" y="3054511"/>
            <a:ext cx="17281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dirty="0"/>
              <a:t>Organe responsable</a:t>
            </a:r>
          </a:p>
        </p:txBody>
      </p:sp>
      <p:sp>
        <p:nvSpPr>
          <p:cNvPr id="19" name="Textfeld 18">
            <a:extLst>
              <a:ext uri="{FF2B5EF4-FFF2-40B4-BE49-F238E27FC236}">
                <a16:creationId xmlns:a16="http://schemas.microsoft.com/office/drawing/2014/main" id="{E64F882C-0A3B-C343-A7F0-6603514585AF}"/>
              </a:ext>
            </a:extLst>
          </p:cNvPr>
          <p:cNvSpPr txBox="1"/>
          <p:nvPr/>
        </p:nvSpPr>
        <p:spPr>
          <a:xfrm>
            <a:off x="6984000" y="1916832"/>
            <a:ext cx="158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dirty="0"/>
              <a:t>Surveillance</a:t>
            </a:r>
          </a:p>
        </p:txBody>
      </p:sp>
      <p:sp>
        <p:nvSpPr>
          <p:cNvPr id="20" name="Textfeld 19">
            <a:extLst>
              <a:ext uri="{FF2B5EF4-FFF2-40B4-BE49-F238E27FC236}">
                <a16:creationId xmlns:a16="http://schemas.microsoft.com/office/drawing/2014/main" id="{0AD9F53E-EE9A-214F-ADCF-D0212A459DD5}"/>
              </a:ext>
            </a:extLst>
          </p:cNvPr>
          <p:cNvSpPr txBox="1"/>
          <p:nvPr/>
        </p:nvSpPr>
        <p:spPr>
          <a:xfrm>
            <a:off x="7092280" y="4009861"/>
            <a:ext cx="16561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dirty="0"/>
              <a:t>Surveillance opérationnelle</a:t>
            </a:r>
          </a:p>
        </p:txBody>
      </p:sp>
      <p:sp>
        <p:nvSpPr>
          <p:cNvPr id="21" name="Textfeld 20">
            <a:extLst>
              <a:ext uri="{FF2B5EF4-FFF2-40B4-BE49-F238E27FC236}">
                <a16:creationId xmlns:a16="http://schemas.microsoft.com/office/drawing/2014/main" id="{4AC09DCD-B516-3343-B2EB-418DD4F6E3B4}"/>
              </a:ext>
            </a:extLst>
          </p:cNvPr>
          <p:cNvSpPr txBox="1"/>
          <p:nvPr/>
        </p:nvSpPr>
        <p:spPr>
          <a:xfrm>
            <a:off x="7092280" y="5158933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dirty="0"/>
              <a:t>Mise en œuvre </a:t>
            </a:r>
          </a:p>
        </p:txBody>
      </p:sp>
      <p:sp>
        <p:nvSpPr>
          <p:cNvPr id="23" name="Titel 5">
            <a:extLst>
              <a:ext uri="{FF2B5EF4-FFF2-40B4-BE49-F238E27FC236}">
                <a16:creationId xmlns:a16="http://schemas.microsoft.com/office/drawing/2014/main" id="{E8B63233-E884-454C-B4F4-21D39E98A0F4}"/>
              </a:ext>
            </a:extLst>
          </p:cNvPr>
          <p:cNvSpPr txBox="1">
            <a:spLocks/>
          </p:cNvSpPr>
          <p:nvPr/>
        </p:nvSpPr>
        <p:spPr>
          <a:xfrm>
            <a:off x="961256" y="548680"/>
            <a:ext cx="7859216" cy="79208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3600" b="0" i="0" kern="1200">
                <a:solidFill>
                  <a:srgbClr val="0000FF"/>
                </a:solidFill>
                <a:latin typeface="Calibri Regular"/>
                <a:ea typeface="+mj-ea"/>
                <a:cs typeface="Arial"/>
              </a:defRPr>
            </a:lvl1pPr>
          </a:lstStyle>
          <a:p>
            <a:r>
              <a:rPr lang="fr-CH" b="1" dirty="0"/>
              <a:t>Qui est responsable de quoi?</a:t>
            </a:r>
          </a:p>
        </p:txBody>
      </p:sp>
    </p:spTree>
    <p:extLst>
      <p:ext uri="{BB962C8B-B14F-4D97-AF65-F5344CB8AC3E}">
        <p14:creationId xmlns:p14="http://schemas.microsoft.com/office/powerpoint/2010/main" val="18426651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b="1" dirty="0"/>
              <a:t>Commission du Fonds</a:t>
            </a:r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6202FF1A-6A93-F544-8218-9093CB4ECE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H" dirty="0"/>
              <a:t>Président: Hanspeter Lerch, ForêtSuisse</a:t>
            </a:r>
          </a:p>
          <a:p>
            <a:r>
              <a:rPr lang="fr-CH" dirty="0"/>
              <a:t>Didier Wuarchoz, ForêtSuisse</a:t>
            </a:r>
          </a:p>
          <a:p>
            <a:r>
              <a:rPr lang="fr-CH" dirty="0"/>
              <a:t>Andreas Huber, FUS - EFS</a:t>
            </a:r>
          </a:p>
          <a:p>
            <a:r>
              <a:rPr lang="fr-CH" dirty="0"/>
              <a:t>Bruno </a:t>
            </a:r>
            <a:r>
              <a:rPr lang="fr-CH" dirty="0" err="1"/>
              <a:t>Trüb</a:t>
            </a:r>
            <a:r>
              <a:rPr lang="fr-CH" dirty="0"/>
              <a:t>, FUS - EFS</a:t>
            </a:r>
          </a:p>
          <a:p>
            <a:r>
              <a:rPr lang="fr-CH" dirty="0"/>
              <a:t>Christian </a:t>
            </a:r>
            <a:r>
              <a:rPr lang="fr-CH" dirty="0" err="1"/>
              <a:t>Kleiber</a:t>
            </a:r>
            <a:r>
              <a:rPr lang="fr-CH" dirty="0"/>
              <a:t>, VSF - ASF </a:t>
            </a:r>
          </a:p>
        </p:txBody>
      </p:sp>
    </p:spTree>
    <p:extLst>
      <p:ext uri="{BB962C8B-B14F-4D97-AF65-F5344CB8AC3E}">
        <p14:creationId xmlns:p14="http://schemas.microsoft.com/office/powerpoint/2010/main" val="3793950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b="1" dirty="0"/>
              <a:t>Secrétariat / révision</a:t>
            </a:r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6202FF1A-6A93-F544-8218-9093CB4ECE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fr-CH" dirty="0"/>
              <a:t>Secrétariat:</a:t>
            </a:r>
          </a:p>
          <a:p>
            <a:r>
              <a:rPr lang="fr-CH" dirty="0"/>
              <a:t>Rolf Dürig, chargé d’affaires</a:t>
            </a:r>
          </a:p>
          <a:p>
            <a:r>
              <a:rPr lang="fr-CH" dirty="0"/>
              <a:t>Nicole Cia, collaboratrice spécialisée et encaissement</a:t>
            </a:r>
          </a:p>
          <a:p>
            <a:endParaRPr lang="fr-CH" dirty="0"/>
          </a:p>
          <a:p>
            <a:pPr marL="0" indent="0">
              <a:buNone/>
            </a:pPr>
            <a:r>
              <a:rPr lang="fr-CH" dirty="0"/>
              <a:t>Organe de révision:</a:t>
            </a:r>
          </a:p>
          <a:p>
            <a:r>
              <a:rPr lang="fr-CH" dirty="0"/>
              <a:t>BDO Visura, Soleure</a:t>
            </a:r>
          </a:p>
          <a:p>
            <a:endParaRPr lang="fr-CH" dirty="0"/>
          </a:p>
          <a:p>
            <a:pPr marL="0" indent="0">
              <a:buNone/>
            </a:pPr>
            <a:r>
              <a:rPr lang="fr-CH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2634959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CH" b="1" dirty="0"/>
              <a:t>Qui doit cotiser au Fonds?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spcAft>
                <a:spcPts val="1200"/>
              </a:spcAft>
              <a:buNone/>
            </a:pPr>
            <a:r>
              <a:rPr lang="fr-CH" dirty="0"/>
              <a:t>Quiconque effectue des travaux forestiers:</a:t>
            </a:r>
          </a:p>
          <a:p>
            <a:r>
              <a:rPr lang="fr-CH" sz="2800" dirty="0"/>
              <a:t>Exploitations forestières publiques</a:t>
            </a:r>
          </a:p>
          <a:p>
            <a:r>
              <a:rPr lang="fr-CH" sz="2800" dirty="0"/>
              <a:t>Entreprises de travaux forestiers privées</a:t>
            </a:r>
          </a:p>
          <a:p>
            <a:r>
              <a:rPr lang="fr-CH" sz="2800" dirty="0"/>
              <a:t>Indépendants</a:t>
            </a:r>
          </a:p>
          <a:p>
            <a:r>
              <a:rPr lang="fr-CH" sz="2800" dirty="0"/>
              <a:t>Agriculteurs et privés mandatés pour des travaux de bûcheronnage</a:t>
            </a:r>
          </a:p>
          <a:p>
            <a:r>
              <a:rPr lang="fr-CH" sz="2800" dirty="0"/>
              <a:t>Autres entreprises qui emploient des forestiers-bûcherons</a:t>
            </a:r>
          </a:p>
        </p:txBody>
      </p:sp>
    </p:spTree>
    <p:extLst>
      <p:ext uri="{BB962C8B-B14F-4D97-AF65-F5344CB8AC3E}">
        <p14:creationId xmlns:p14="http://schemas.microsoft.com/office/powerpoint/2010/main" val="30662017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CH" b="1" dirty="0"/>
              <a:t>Types de travaux forestiers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961256" y="1700808"/>
            <a:ext cx="7931224" cy="4680520"/>
          </a:xfrm>
        </p:spPr>
        <p:txBody>
          <a:bodyPr>
            <a:normAutofit fontScale="40000" lnSpcReduction="20000"/>
          </a:bodyPr>
          <a:lstStyle/>
          <a:p>
            <a:pPr marL="0" indent="0">
              <a:spcAft>
                <a:spcPts val="1200"/>
              </a:spcAft>
              <a:buNone/>
            </a:pPr>
            <a:r>
              <a:rPr lang="fr-CH" sz="6000" dirty="0">
                <a:latin typeface="+mn-lt"/>
              </a:rPr>
              <a:t>(Article 4 du Règlement du Fonds)</a:t>
            </a:r>
          </a:p>
          <a:p>
            <a:pPr lvl="0"/>
            <a:r>
              <a:rPr lang="fr-CH" sz="6000" dirty="0">
                <a:latin typeface="+mn-lt"/>
              </a:rPr>
              <a:t>Planification et organisation de la récolte du bois</a:t>
            </a:r>
          </a:p>
          <a:p>
            <a:pPr lvl="0"/>
            <a:r>
              <a:rPr lang="fr-CH" sz="6000" dirty="0">
                <a:latin typeface="+mn-lt"/>
              </a:rPr>
              <a:t>Récolte du bois, débardage</a:t>
            </a:r>
          </a:p>
          <a:p>
            <a:pPr lvl="0"/>
            <a:r>
              <a:rPr lang="fr-CH" sz="6000" dirty="0">
                <a:latin typeface="+mn-lt"/>
              </a:rPr>
              <a:t>Vente et commercialisation du bois brut</a:t>
            </a:r>
          </a:p>
          <a:p>
            <a:pPr lvl="0"/>
            <a:r>
              <a:rPr lang="fr-CH" sz="6000" dirty="0">
                <a:latin typeface="+mn-lt"/>
              </a:rPr>
              <a:t>Planification sylvicole</a:t>
            </a:r>
          </a:p>
          <a:p>
            <a:pPr lvl="0"/>
            <a:r>
              <a:rPr lang="fr-FR" sz="6000" dirty="0">
                <a:latin typeface="+mn-lt"/>
              </a:rPr>
              <a:t>Création de peuplements forestiers</a:t>
            </a:r>
          </a:p>
          <a:p>
            <a:pPr lvl="0"/>
            <a:r>
              <a:rPr lang="fr-FR" sz="6000" dirty="0">
                <a:latin typeface="+mn-lt"/>
              </a:rPr>
              <a:t>Soins culturaux</a:t>
            </a:r>
          </a:p>
          <a:p>
            <a:pPr lvl="0"/>
            <a:r>
              <a:rPr lang="fr-FR" sz="6000" dirty="0">
                <a:latin typeface="+mn-lt"/>
              </a:rPr>
              <a:t>Soins sylvicoles</a:t>
            </a:r>
          </a:p>
          <a:p>
            <a:pPr lvl="0"/>
            <a:r>
              <a:rPr lang="fr-FR" sz="6000" dirty="0">
                <a:latin typeface="+mn-lt"/>
              </a:rPr>
              <a:t>Soins aux haies et aux lisières</a:t>
            </a:r>
          </a:p>
          <a:p>
            <a:pPr lvl="0"/>
            <a:r>
              <a:rPr lang="fr-FR" sz="6000" dirty="0">
                <a:latin typeface="+mn-lt"/>
              </a:rPr>
              <a:t>Protection des forêts</a:t>
            </a:r>
          </a:p>
          <a:p>
            <a:pPr lvl="0"/>
            <a:r>
              <a:rPr lang="fr-FR" sz="6000" dirty="0">
                <a:latin typeface="+mn-lt"/>
              </a:rPr>
              <a:t>Génie forestier</a:t>
            </a:r>
          </a:p>
          <a:p>
            <a:pPr lvl="0"/>
            <a:r>
              <a:rPr lang="fr-FR" sz="6000" dirty="0">
                <a:latin typeface="+mn-lt"/>
              </a:rPr>
              <a:t>Conseil aux propriétaires en matière de gestion forestière</a:t>
            </a:r>
            <a:endParaRPr lang="fr-CH" sz="44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2594638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CH" b="1" dirty="0"/>
              <a:t>FFP Forêt: quelle utilité?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961256" y="1916832"/>
            <a:ext cx="7931224" cy="40427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CH" dirty="0"/>
              <a:t>Pour bien fonctionner, la formation implique:</a:t>
            </a:r>
          </a:p>
          <a:p>
            <a:r>
              <a:rPr lang="fr-CH" dirty="0"/>
              <a:t>des entreprises qui acceptent de former</a:t>
            </a:r>
          </a:p>
          <a:p>
            <a:r>
              <a:rPr lang="fr-CH" dirty="0"/>
              <a:t>le financement des coûts de formation</a:t>
            </a:r>
          </a:p>
          <a:p>
            <a:pPr marL="0" indent="0">
              <a:buNone/>
            </a:pPr>
            <a:r>
              <a:rPr lang="fr-CH" dirty="0"/>
              <a:t>Tous profitent du bon fonctionnement du système de formation.</a:t>
            </a:r>
          </a:p>
        </p:txBody>
      </p:sp>
    </p:spTree>
    <p:extLst>
      <p:ext uri="{BB962C8B-B14F-4D97-AF65-F5344CB8AC3E}">
        <p14:creationId xmlns:p14="http://schemas.microsoft.com/office/powerpoint/2010/main" val="34281877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CH" b="1" dirty="0"/>
              <a:t>Contributions à partir de 2019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961256" y="1916832"/>
            <a:ext cx="8003232" cy="404277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r-CH" sz="2800" dirty="0"/>
              <a:t>L’augmentation des contributions est la suivante:</a:t>
            </a:r>
          </a:p>
          <a:p>
            <a:pPr marL="0" indent="0">
              <a:buNone/>
            </a:pPr>
            <a:endParaRPr lang="fr-CH" dirty="0"/>
          </a:p>
          <a:p>
            <a:pPr marL="0" indent="0">
              <a:buNone/>
            </a:pPr>
            <a:endParaRPr lang="fr-CH" dirty="0"/>
          </a:p>
          <a:p>
            <a:pPr marL="0" indent="0">
              <a:buNone/>
            </a:pPr>
            <a:endParaRPr lang="fr-CH" dirty="0"/>
          </a:p>
          <a:p>
            <a:pPr marL="0" indent="0">
              <a:buNone/>
            </a:pPr>
            <a:endParaRPr lang="fr-CH" sz="2000" dirty="0"/>
          </a:p>
          <a:p>
            <a:pPr marL="0" indent="0">
              <a:buNone/>
            </a:pPr>
            <a:r>
              <a:rPr lang="fr-CH" sz="2800" dirty="0"/>
              <a:t>Les contributions CI seront augmentées dès août 2019 et passeront de CHF 70.- à CHF 80.-.</a:t>
            </a:r>
          </a:p>
          <a:p>
            <a:pPr marL="0" indent="0">
              <a:spcBef>
                <a:spcPts val="1000"/>
              </a:spcBef>
              <a:buNone/>
            </a:pPr>
            <a:r>
              <a:rPr lang="fr-CH" sz="2000" dirty="0"/>
              <a:t>Le nouveau Règlement est de force obligatoire et entre en vigueur le 1.4.2019.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CH" dirty="0"/>
          </a:p>
        </p:txBody>
      </p:sp>
      <p:graphicFrame>
        <p:nvGraphicFramePr>
          <p:cNvPr id="14" name="Tabelle 13">
            <a:extLst>
              <a:ext uri="{FF2B5EF4-FFF2-40B4-BE49-F238E27FC236}">
                <a16:creationId xmlns:a16="http://schemas.microsoft.com/office/drawing/2014/main" id="{EF3BB399-E970-E14D-B27C-D115FB4BF37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0002313"/>
              </p:ext>
            </p:extLst>
          </p:nvPr>
        </p:nvGraphicFramePr>
        <p:xfrm>
          <a:off x="971600" y="2492896"/>
          <a:ext cx="7488832" cy="16204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928352">
                  <a:extLst>
                    <a:ext uri="{9D8B030D-6E8A-4147-A177-3AD203B41FA5}">
                      <a16:colId xmlns:a16="http://schemas.microsoft.com/office/drawing/2014/main" val="4024281465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val="998595192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329633780"/>
                    </a:ext>
                  </a:extLst>
                </a:gridCol>
                <a:gridCol w="1464136">
                  <a:extLst>
                    <a:ext uri="{9D8B030D-6E8A-4147-A177-3AD203B41FA5}">
                      <a16:colId xmlns:a16="http://schemas.microsoft.com/office/drawing/2014/main" val="4215882208"/>
                    </a:ext>
                  </a:extLst>
                </a:gridCol>
              </a:tblGrid>
              <a:tr h="474925">
                <a:tc>
                  <a:txBody>
                    <a:bodyPr/>
                    <a:lstStyle/>
                    <a:p>
                      <a:pPr marR="14605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990600" algn="l"/>
                          <a:tab pos="2430780" algn="l"/>
                        </a:tabLst>
                      </a:pPr>
                      <a:r>
                        <a:rPr lang="fr-CH" sz="2200" noProof="0" dirty="0">
                          <a:effectLst/>
                        </a:rPr>
                        <a:t> </a:t>
                      </a:r>
                      <a:endParaRPr lang="fr-CH" sz="2200" noProof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4605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990600" algn="l"/>
                          <a:tab pos="2430780" algn="l"/>
                        </a:tabLst>
                      </a:pPr>
                      <a:r>
                        <a:rPr lang="fr-CH" sz="2200" noProof="0">
                          <a:effectLst/>
                        </a:rPr>
                        <a:t>Jusqu‘ici</a:t>
                      </a:r>
                      <a:endParaRPr lang="fr-CH" sz="2200" noProof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4605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990600" algn="l"/>
                          <a:tab pos="2430780" algn="l"/>
                        </a:tabLst>
                      </a:pPr>
                      <a:r>
                        <a:rPr lang="fr-CH" sz="2200" noProof="0">
                          <a:effectLst/>
                        </a:rPr>
                        <a:t>2019</a:t>
                      </a:r>
                      <a:endParaRPr lang="fr-CH" sz="2200" noProof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4605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990600" algn="l"/>
                          <a:tab pos="2430780" algn="l"/>
                        </a:tabLst>
                      </a:pPr>
                      <a:r>
                        <a:rPr lang="fr-CH" sz="2200" noProof="0">
                          <a:effectLst/>
                        </a:rPr>
                        <a:t>2020</a:t>
                      </a:r>
                      <a:endParaRPr lang="fr-CH" sz="2200" noProof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7811107"/>
                  </a:ext>
                </a:extLst>
              </a:tr>
              <a:tr h="474925">
                <a:tc>
                  <a:txBody>
                    <a:bodyPr/>
                    <a:lstStyle/>
                    <a:p>
                      <a:pPr marR="14605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990600" algn="l"/>
                          <a:tab pos="2430780" algn="l"/>
                        </a:tabLst>
                      </a:pPr>
                      <a:r>
                        <a:rPr lang="fr-CH" sz="2200" noProof="0" dirty="0">
                          <a:effectLst/>
                        </a:rPr>
                        <a:t>Contribution de base</a:t>
                      </a:r>
                      <a:endParaRPr lang="fr-CH" sz="2200" noProof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4605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990600" algn="l"/>
                          <a:tab pos="2430780" algn="l"/>
                        </a:tabLst>
                      </a:pPr>
                      <a:r>
                        <a:rPr lang="fr-CH" sz="2200" noProof="0">
                          <a:effectLst/>
                        </a:rPr>
                        <a:t>CHF 300.-</a:t>
                      </a:r>
                      <a:endParaRPr lang="fr-CH" sz="2200" noProof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4605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990600" algn="l"/>
                          <a:tab pos="2430780" algn="l"/>
                        </a:tabLst>
                      </a:pPr>
                      <a:r>
                        <a:rPr lang="fr-CH" sz="2200" noProof="0" dirty="0">
                          <a:effectLst/>
                        </a:rPr>
                        <a:t>CHF 325.-</a:t>
                      </a:r>
                      <a:endParaRPr lang="fr-CH" sz="2200" noProof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4605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990600" algn="l"/>
                          <a:tab pos="2430780" algn="l"/>
                        </a:tabLst>
                      </a:pPr>
                      <a:r>
                        <a:rPr lang="fr-CH" sz="2200" noProof="0" dirty="0">
                          <a:effectLst/>
                        </a:rPr>
                        <a:t>CHF 350.-</a:t>
                      </a:r>
                      <a:endParaRPr lang="fr-CH" sz="2200" noProof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20435546"/>
                  </a:ext>
                </a:extLst>
              </a:tr>
              <a:tr h="474925">
                <a:tc>
                  <a:txBody>
                    <a:bodyPr/>
                    <a:lstStyle/>
                    <a:p>
                      <a:pPr marR="14605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990600" algn="l"/>
                          <a:tab pos="2430780" algn="l"/>
                        </a:tabLst>
                      </a:pPr>
                      <a:r>
                        <a:rPr lang="fr-CH" sz="2200" noProof="0" dirty="0">
                          <a:effectLst/>
                        </a:rPr>
                        <a:t>Contribution par collaborateur:</a:t>
                      </a:r>
                      <a:endParaRPr lang="fr-CH" sz="2200" noProof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4605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990600" algn="l"/>
                          <a:tab pos="2430780" algn="l"/>
                        </a:tabLst>
                      </a:pPr>
                      <a:r>
                        <a:rPr lang="fr-CH" sz="2200" noProof="0">
                          <a:effectLst/>
                        </a:rPr>
                        <a:t>CHF 200.-</a:t>
                      </a:r>
                      <a:endParaRPr lang="fr-CH" sz="2200" noProof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4605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990600" algn="l"/>
                          <a:tab pos="2430780" algn="l"/>
                        </a:tabLst>
                      </a:pPr>
                      <a:r>
                        <a:rPr lang="fr-CH" sz="2200" noProof="0">
                          <a:effectLst/>
                        </a:rPr>
                        <a:t>CHF 225.-</a:t>
                      </a:r>
                      <a:endParaRPr lang="fr-CH" sz="2200" noProof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4605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990600" algn="l"/>
                          <a:tab pos="2430780" algn="l"/>
                        </a:tabLst>
                      </a:pPr>
                      <a:r>
                        <a:rPr lang="fr-CH" sz="2200" noProof="0" dirty="0">
                          <a:effectLst/>
                        </a:rPr>
                        <a:t>CHF 250.-</a:t>
                      </a:r>
                      <a:endParaRPr lang="fr-CH" sz="2200" noProof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034588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5287840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685</Words>
  <Application>Microsoft Macintosh PowerPoint</Application>
  <PresentationFormat>Bildschirmpräsentation (4:3)</PresentationFormat>
  <Paragraphs>137</Paragraphs>
  <Slides>16</Slides>
  <Notes>11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3</vt:i4>
      </vt:variant>
      <vt:variant>
        <vt:lpstr>Folientitel</vt:lpstr>
      </vt:variant>
      <vt:variant>
        <vt:i4>16</vt:i4>
      </vt:variant>
    </vt:vector>
  </HeadingPairs>
  <TitlesOfParts>
    <vt:vector size="23" baseType="lpstr">
      <vt:lpstr>Arial</vt:lpstr>
      <vt:lpstr>Calibri</vt:lpstr>
      <vt:lpstr>Calibri Regular</vt:lpstr>
      <vt:lpstr>Times New Roman</vt:lpstr>
      <vt:lpstr>1_Office Theme</vt:lpstr>
      <vt:lpstr>2_Office Theme</vt:lpstr>
      <vt:lpstr>Benutzerdefiniertes Design</vt:lpstr>
      <vt:lpstr>Depuis 10 ans Fonds pour la formation professionnelle forestière:   s’engager pour une bonne idée!</vt:lpstr>
      <vt:lpstr>Origine et but</vt:lpstr>
      <vt:lpstr>PowerPoint-Präsentation</vt:lpstr>
      <vt:lpstr>Commission du Fonds</vt:lpstr>
      <vt:lpstr>Secrétariat / révision</vt:lpstr>
      <vt:lpstr>Qui doit cotiser au Fonds?</vt:lpstr>
      <vt:lpstr>Types de travaux forestiers</vt:lpstr>
      <vt:lpstr>FFP Forêt: quelle utilité?</vt:lpstr>
      <vt:lpstr>Contributions à partir de 2019</vt:lpstr>
      <vt:lpstr>Réductions pour les petites entreprises</vt:lpstr>
      <vt:lpstr>Pourquoi cette augmentation des contributions?</vt:lpstr>
      <vt:lpstr>Comment utilise-t-on les fonds?</vt:lpstr>
      <vt:lpstr>Projets de l’Ortra Forêt durant ces         4 dernières années</vt:lpstr>
      <vt:lpstr>Où peut-on s’informer?</vt:lpstr>
      <vt:lpstr>Le FFP Forêt apprécie...</vt:lpstr>
      <vt:lpstr>PowerPoint-Präsentation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Aufsichtskommission üK</dc:title>
  <dc:creator>Breitenstein</dc:creator>
  <cp:lastModifiedBy>Microsoft Office-Anwender</cp:lastModifiedBy>
  <cp:revision>295</cp:revision>
  <dcterms:modified xsi:type="dcterms:W3CDTF">2019-03-18T09:17:37Z</dcterms:modified>
</cp:coreProperties>
</file>